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2" r:id="rId2"/>
    <p:sldId id="260" r:id="rId3"/>
    <p:sldId id="300" r:id="rId4"/>
    <p:sldId id="288" r:id="rId5"/>
    <p:sldId id="315" r:id="rId6"/>
    <p:sldId id="316" r:id="rId7"/>
    <p:sldId id="262" r:id="rId8"/>
    <p:sldId id="285" r:id="rId9"/>
    <p:sldId id="286" r:id="rId10"/>
    <p:sldId id="287" r:id="rId11"/>
    <p:sldId id="264" r:id="rId12"/>
    <p:sldId id="314" r:id="rId13"/>
    <p:sldId id="299" r:id="rId14"/>
    <p:sldId id="298" r:id="rId15"/>
    <p:sldId id="305" r:id="rId16"/>
    <p:sldId id="304" r:id="rId17"/>
    <p:sldId id="306" r:id="rId18"/>
    <p:sldId id="291" r:id="rId19"/>
    <p:sldId id="259" r:id="rId20"/>
    <p:sldId id="257" r:id="rId21"/>
    <p:sldId id="303" r:id="rId22"/>
    <p:sldId id="309" r:id="rId23"/>
    <p:sldId id="308" r:id="rId24"/>
    <p:sldId id="307" r:id="rId25"/>
    <p:sldId id="295" r:id="rId26"/>
    <p:sldId id="296" r:id="rId27"/>
    <p:sldId id="310" r:id="rId28"/>
    <p:sldId id="293" r:id="rId29"/>
    <p:sldId id="294" r:id="rId30"/>
    <p:sldId id="292" r:id="rId31"/>
    <p:sldId id="289" r:id="rId32"/>
    <p:sldId id="290" r:id="rId33"/>
    <p:sldId id="311" r:id="rId34"/>
    <p:sldId id="283" r:id="rId35"/>
    <p:sldId id="31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5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F9A4B-9CD8-CD41-AAA7-757F0593D0A8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B12FE-B402-714C-AF22-82477794F7A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/>
            <a:t>High Expectations</a:t>
          </a:r>
        </a:p>
      </dgm:t>
    </dgm:pt>
    <dgm:pt modelId="{0322EDBD-1F7A-014E-B2E4-37F85148A1EE}" type="parTrans" cxnId="{B991AD8E-55E7-3244-B40A-05DD8E0EDE7A}">
      <dgm:prSet/>
      <dgm:spPr/>
      <dgm:t>
        <a:bodyPr/>
        <a:lstStyle/>
        <a:p>
          <a:endParaRPr lang="en-US"/>
        </a:p>
      </dgm:t>
    </dgm:pt>
    <dgm:pt modelId="{DA1AD6F0-6354-0940-B92D-E7F27EE78B33}" type="sibTrans" cxnId="{B991AD8E-55E7-3244-B40A-05DD8E0EDE7A}">
      <dgm:prSet/>
      <dgm:spPr/>
      <dgm:t>
        <a:bodyPr/>
        <a:lstStyle/>
        <a:p>
          <a:endParaRPr lang="en-US"/>
        </a:p>
      </dgm:t>
    </dgm:pt>
    <dgm:pt modelId="{5C49A586-3B75-1E4B-8233-C9804034F655}">
      <dgm:prSet phldrT="[Text]" custT="1"/>
      <dgm:spPr>
        <a:solidFill>
          <a:srgbClr val="008000">
            <a:alpha val="49000"/>
          </a:srgbClr>
        </a:solidFill>
      </dgm:spPr>
      <dgm:t>
        <a:bodyPr/>
        <a:lstStyle/>
        <a:p>
          <a:r>
            <a:rPr lang="en-US" sz="2000" b="1" dirty="0"/>
            <a:t>Students as Customers of Instruction</a:t>
          </a:r>
        </a:p>
      </dgm:t>
    </dgm:pt>
    <dgm:pt modelId="{92CF6C50-BEF0-DD49-B7A5-8AC237B0C73B}" type="parTrans" cxnId="{7341F4FB-81C5-DF43-ADC1-21DF23D7C33D}">
      <dgm:prSet/>
      <dgm:spPr/>
      <dgm:t>
        <a:bodyPr/>
        <a:lstStyle/>
        <a:p>
          <a:endParaRPr lang="en-US"/>
        </a:p>
      </dgm:t>
    </dgm:pt>
    <dgm:pt modelId="{079D879E-B613-2F41-8849-952A69881CC2}" type="sibTrans" cxnId="{7341F4FB-81C5-DF43-ADC1-21DF23D7C33D}">
      <dgm:prSet/>
      <dgm:spPr/>
      <dgm:t>
        <a:bodyPr/>
        <a:lstStyle/>
        <a:p>
          <a:endParaRPr lang="en-US"/>
        </a:p>
      </dgm:t>
    </dgm:pt>
    <dgm:pt modelId="{0636C231-8EA9-BB4C-9799-8B35B128A944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/>
            <a:t>Student-Centered Classrooms</a:t>
          </a:r>
        </a:p>
      </dgm:t>
    </dgm:pt>
    <dgm:pt modelId="{FDA7D0BA-0C19-7346-A056-9C2678494887}" type="parTrans" cxnId="{CDD235DA-8502-C141-BF81-01CCAFD1DFEE}">
      <dgm:prSet/>
      <dgm:spPr/>
      <dgm:t>
        <a:bodyPr/>
        <a:lstStyle/>
        <a:p>
          <a:endParaRPr lang="en-US"/>
        </a:p>
      </dgm:t>
    </dgm:pt>
    <dgm:pt modelId="{47D891FF-534F-0943-8ABA-F8CBAB1D2D86}" type="sibTrans" cxnId="{CDD235DA-8502-C141-BF81-01CCAFD1DFEE}">
      <dgm:prSet/>
      <dgm:spPr/>
      <dgm:t>
        <a:bodyPr/>
        <a:lstStyle/>
        <a:p>
          <a:endParaRPr lang="en-US"/>
        </a:p>
      </dgm:t>
    </dgm:pt>
    <dgm:pt modelId="{7A792054-3848-7745-9472-62615932114A}">
      <dgm:prSet phldrT="[Text]" custT="1"/>
      <dgm:spPr>
        <a:solidFill>
          <a:srgbClr val="0000FF">
            <a:alpha val="51000"/>
          </a:srgbClr>
        </a:solidFill>
      </dgm:spPr>
      <dgm:t>
        <a:bodyPr/>
        <a:lstStyle/>
        <a:p>
          <a:r>
            <a:rPr lang="en-US" sz="2000" b="1" dirty="0"/>
            <a:t>Professional Learning</a:t>
          </a:r>
        </a:p>
      </dgm:t>
    </dgm:pt>
    <dgm:pt modelId="{34EB8DC8-6C12-464C-8288-8441C0B0328D}" type="parTrans" cxnId="{CF32CABC-2ABE-D24C-9D85-2008D87DE966}">
      <dgm:prSet/>
      <dgm:spPr/>
      <dgm:t>
        <a:bodyPr/>
        <a:lstStyle/>
        <a:p>
          <a:endParaRPr lang="en-US"/>
        </a:p>
      </dgm:t>
    </dgm:pt>
    <dgm:pt modelId="{9BAD75B6-6B66-024D-8FE7-A86F35DA35FF}" type="sibTrans" cxnId="{CF32CABC-2ABE-D24C-9D85-2008D87DE966}">
      <dgm:prSet/>
      <dgm:spPr/>
      <dgm:t>
        <a:bodyPr/>
        <a:lstStyle/>
        <a:p>
          <a:endParaRPr lang="en-US"/>
        </a:p>
      </dgm:t>
    </dgm:pt>
    <dgm:pt modelId="{8DC7790B-1EED-934C-BBCC-785356BC4269}">
      <dgm:prSet phldrT="[Text]" custT="1"/>
      <dgm:spPr>
        <a:solidFill>
          <a:srgbClr val="FFD34E">
            <a:alpha val="50000"/>
          </a:srgb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Assessment for Learning</a:t>
          </a:r>
        </a:p>
      </dgm:t>
    </dgm:pt>
    <dgm:pt modelId="{0D7CE481-4AD7-F042-B5F2-115DCFD40C96}" type="parTrans" cxnId="{497E48C9-D5EB-5749-8030-4D88A8832E49}">
      <dgm:prSet/>
      <dgm:spPr/>
      <dgm:t>
        <a:bodyPr/>
        <a:lstStyle/>
        <a:p>
          <a:endParaRPr lang="en-US"/>
        </a:p>
      </dgm:t>
    </dgm:pt>
    <dgm:pt modelId="{B9CD4F1F-FB2C-9041-99CA-00648AE89B76}" type="sibTrans" cxnId="{497E48C9-D5EB-5749-8030-4D88A8832E49}">
      <dgm:prSet/>
      <dgm:spPr/>
      <dgm:t>
        <a:bodyPr/>
        <a:lstStyle/>
        <a:p>
          <a:endParaRPr lang="en-US"/>
        </a:p>
      </dgm:t>
    </dgm:pt>
    <dgm:pt modelId="{0D520B8C-6947-4544-94D8-2AA6053E820A}">
      <dgm:prSet/>
      <dgm:spPr/>
      <dgm:t>
        <a:bodyPr/>
        <a:lstStyle/>
        <a:p>
          <a:endParaRPr lang="en-US"/>
        </a:p>
      </dgm:t>
    </dgm:pt>
    <dgm:pt modelId="{A123E4D5-C90D-9542-9A80-86B6D1565613}" type="parTrans" cxnId="{36AC46F1-B1EB-4244-8ECE-6816B7BADA87}">
      <dgm:prSet/>
      <dgm:spPr/>
      <dgm:t>
        <a:bodyPr/>
        <a:lstStyle/>
        <a:p>
          <a:endParaRPr lang="en-US"/>
        </a:p>
      </dgm:t>
    </dgm:pt>
    <dgm:pt modelId="{2B109959-88EA-394B-B281-AB1911FAB662}" type="sibTrans" cxnId="{36AC46F1-B1EB-4244-8ECE-6816B7BADA87}">
      <dgm:prSet/>
      <dgm:spPr/>
      <dgm:t>
        <a:bodyPr/>
        <a:lstStyle/>
        <a:p>
          <a:endParaRPr lang="en-US"/>
        </a:p>
      </dgm:t>
    </dgm:pt>
    <dgm:pt modelId="{A617B119-CAC4-7A4A-9387-1360200F44DE}" type="pres">
      <dgm:prSet presAssocID="{6CEF9A4B-9CD8-CD41-AAA7-757F0593D0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34E57-76A8-0949-8615-89EF45C33BB8}" type="pres">
      <dgm:prSet presAssocID="{6CEF9A4B-9CD8-CD41-AAA7-757F0593D0A8}" presName="matrix" presStyleCnt="0"/>
      <dgm:spPr/>
    </dgm:pt>
    <dgm:pt modelId="{B9216F81-C8A6-0F4A-97B0-C704047D70BB}" type="pres">
      <dgm:prSet presAssocID="{6CEF9A4B-9CD8-CD41-AAA7-757F0593D0A8}" presName="tile1" presStyleLbl="node1" presStyleIdx="0" presStyleCnt="4"/>
      <dgm:spPr/>
      <dgm:t>
        <a:bodyPr/>
        <a:lstStyle/>
        <a:p>
          <a:endParaRPr lang="en-US"/>
        </a:p>
      </dgm:t>
    </dgm:pt>
    <dgm:pt modelId="{FE65FF37-0058-F441-909E-88F4DAF594E2}" type="pres">
      <dgm:prSet presAssocID="{6CEF9A4B-9CD8-CD41-AAA7-757F0593D0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98906-5281-5B4E-A95A-4E91C14C0A1D}" type="pres">
      <dgm:prSet presAssocID="{6CEF9A4B-9CD8-CD41-AAA7-757F0593D0A8}" presName="tile2" presStyleLbl="node1" presStyleIdx="1" presStyleCnt="4"/>
      <dgm:spPr/>
      <dgm:t>
        <a:bodyPr/>
        <a:lstStyle/>
        <a:p>
          <a:endParaRPr lang="en-US"/>
        </a:p>
      </dgm:t>
    </dgm:pt>
    <dgm:pt modelId="{C835B243-2A4D-3F42-B9BA-10471FA751C1}" type="pres">
      <dgm:prSet presAssocID="{6CEF9A4B-9CD8-CD41-AAA7-757F0593D0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A4E2A-AB4E-2D4E-AECE-5EDC20B94860}" type="pres">
      <dgm:prSet presAssocID="{6CEF9A4B-9CD8-CD41-AAA7-757F0593D0A8}" presName="tile3" presStyleLbl="node1" presStyleIdx="2" presStyleCnt="4"/>
      <dgm:spPr/>
      <dgm:t>
        <a:bodyPr/>
        <a:lstStyle/>
        <a:p>
          <a:endParaRPr lang="en-US"/>
        </a:p>
      </dgm:t>
    </dgm:pt>
    <dgm:pt modelId="{44B1BBEC-4ED6-DF4A-AC79-A896C062BB58}" type="pres">
      <dgm:prSet presAssocID="{6CEF9A4B-9CD8-CD41-AAA7-757F0593D0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431CD-EA71-6940-94BA-475EF60B250C}" type="pres">
      <dgm:prSet presAssocID="{6CEF9A4B-9CD8-CD41-AAA7-757F0593D0A8}" presName="tile4" presStyleLbl="node1" presStyleIdx="3" presStyleCnt="4"/>
      <dgm:spPr/>
      <dgm:t>
        <a:bodyPr/>
        <a:lstStyle/>
        <a:p>
          <a:endParaRPr lang="en-US"/>
        </a:p>
      </dgm:t>
    </dgm:pt>
    <dgm:pt modelId="{BBBEB2B0-9874-BF4E-825D-6154B3ABA435}" type="pres">
      <dgm:prSet presAssocID="{6CEF9A4B-9CD8-CD41-AAA7-757F0593D0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B3943-C06A-0E4C-A841-1D3B40E25309}" type="pres">
      <dgm:prSet presAssocID="{6CEF9A4B-9CD8-CD41-AAA7-757F0593D0A8}" presName="centerTile" presStyleLbl="fgShp" presStyleIdx="0" presStyleCnt="1" custScaleX="136752" custScaleY="1301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DD235DA-8502-C141-BF81-01CCAFD1DFEE}" srcId="{B40B12FE-B402-714C-AF22-82477794F7AA}" destId="{0636C231-8EA9-BB4C-9799-8B35B128A944}" srcOrd="1" destOrd="0" parTransId="{FDA7D0BA-0C19-7346-A056-9C2678494887}" sibTransId="{47D891FF-534F-0943-8ABA-F8CBAB1D2D86}"/>
    <dgm:cxn modelId="{5DECBD33-9DB1-C346-89EC-D22793957EB8}" type="presOf" srcId="{0636C231-8EA9-BB4C-9799-8B35B128A944}" destId="{03998906-5281-5B4E-A95A-4E91C14C0A1D}" srcOrd="0" destOrd="0" presId="urn:microsoft.com/office/officeart/2005/8/layout/matrix1"/>
    <dgm:cxn modelId="{CF32CABC-2ABE-D24C-9D85-2008D87DE966}" srcId="{B40B12FE-B402-714C-AF22-82477794F7AA}" destId="{7A792054-3848-7745-9472-62615932114A}" srcOrd="2" destOrd="0" parTransId="{34EB8DC8-6C12-464C-8288-8441C0B0328D}" sibTransId="{9BAD75B6-6B66-024D-8FE7-A86F35DA35FF}"/>
    <dgm:cxn modelId="{7341F4FB-81C5-DF43-ADC1-21DF23D7C33D}" srcId="{B40B12FE-B402-714C-AF22-82477794F7AA}" destId="{5C49A586-3B75-1E4B-8233-C9804034F655}" srcOrd="0" destOrd="0" parTransId="{92CF6C50-BEF0-DD49-B7A5-8AC237B0C73B}" sibTransId="{079D879E-B613-2F41-8849-952A69881CC2}"/>
    <dgm:cxn modelId="{8708999E-8EF0-0A42-A472-B36EDCC6C072}" type="presOf" srcId="{5C49A586-3B75-1E4B-8233-C9804034F655}" destId="{FE65FF37-0058-F441-909E-88F4DAF594E2}" srcOrd="1" destOrd="0" presId="urn:microsoft.com/office/officeart/2005/8/layout/matrix1"/>
    <dgm:cxn modelId="{497B6503-B54F-8B48-82FE-8C51391D5AE1}" type="presOf" srcId="{7A792054-3848-7745-9472-62615932114A}" destId="{44B1BBEC-4ED6-DF4A-AC79-A896C062BB58}" srcOrd="1" destOrd="0" presId="urn:microsoft.com/office/officeart/2005/8/layout/matrix1"/>
    <dgm:cxn modelId="{36AC46F1-B1EB-4244-8ECE-6816B7BADA87}" srcId="{6CEF9A4B-9CD8-CD41-AAA7-757F0593D0A8}" destId="{0D520B8C-6947-4544-94D8-2AA6053E820A}" srcOrd="1" destOrd="0" parTransId="{A123E4D5-C90D-9542-9A80-86B6D1565613}" sibTransId="{2B109959-88EA-394B-B281-AB1911FAB662}"/>
    <dgm:cxn modelId="{B991AD8E-55E7-3244-B40A-05DD8E0EDE7A}" srcId="{6CEF9A4B-9CD8-CD41-AAA7-757F0593D0A8}" destId="{B40B12FE-B402-714C-AF22-82477794F7AA}" srcOrd="0" destOrd="0" parTransId="{0322EDBD-1F7A-014E-B2E4-37F85148A1EE}" sibTransId="{DA1AD6F0-6354-0940-B92D-E7F27EE78B33}"/>
    <dgm:cxn modelId="{E3492B26-F4BD-A24B-BAFD-135F07491F17}" type="presOf" srcId="{7A792054-3848-7745-9472-62615932114A}" destId="{50CA4E2A-AB4E-2D4E-AECE-5EDC20B94860}" srcOrd="0" destOrd="0" presId="urn:microsoft.com/office/officeart/2005/8/layout/matrix1"/>
    <dgm:cxn modelId="{497E48C9-D5EB-5749-8030-4D88A8832E49}" srcId="{B40B12FE-B402-714C-AF22-82477794F7AA}" destId="{8DC7790B-1EED-934C-BBCC-785356BC4269}" srcOrd="3" destOrd="0" parTransId="{0D7CE481-4AD7-F042-B5F2-115DCFD40C96}" sibTransId="{B9CD4F1F-FB2C-9041-99CA-00648AE89B76}"/>
    <dgm:cxn modelId="{68043324-1472-984C-BE55-ECA4BC379DBF}" type="presOf" srcId="{8DC7790B-1EED-934C-BBCC-785356BC4269}" destId="{A03431CD-EA71-6940-94BA-475EF60B250C}" srcOrd="0" destOrd="0" presId="urn:microsoft.com/office/officeart/2005/8/layout/matrix1"/>
    <dgm:cxn modelId="{5424BF4E-B9B0-5243-B3D2-C48C593CE777}" type="presOf" srcId="{6CEF9A4B-9CD8-CD41-AAA7-757F0593D0A8}" destId="{A617B119-CAC4-7A4A-9387-1360200F44DE}" srcOrd="0" destOrd="0" presId="urn:microsoft.com/office/officeart/2005/8/layout/matrix1"/>
    <dgm:cxn modelId="{76B856C1-A3E9-F947-BF26-845CC7EC4451}" type="presOf" srcId="{B40B12FE-B402-714C-AF22-82477794F7AA}" destId="{0CAB3943-C06A-0E4C-A841-1D3B40E25309}" srcOrd="0" destOrd="0" presId="urn:microsoft.com/office/officeart/2005/8/layout/matrix1"/>
    <dgm:cxn modelId="{113186ED-AEB7-E545-BCF6-8F31DAEA250D}" type="presOf" srcId="{8DC7790B-1EED-934C-BBCC-785356BC4269}" destId="{BBBEB2B0-9874-BF4E-825D-6154B3ABA435}" srcOrd="1" destOrd="0" presId="urn:microsoft.com/office/officeart/2005/8/layout/matrix1"/>
    <dgm:cxn modelId="{173966EA-11F9-C54A-B48C-79F0C3F3F4F0}" type="presOf" srcId="{5C49A586-3B75-1E4B-8233-C9804034F655}" destId="{B9216F81-C8A6-0F4A-97B0-C704047D70BB}" srcOrd="0" destOrd="0" presId="urn:microsoft.com/office/officeart/2005/8/layout/matrix1"/>
    <dgm:cxn modelId="{1C409177-7AA0-2A4C-9D2F-78E6C8572CFF}" type="presOf" srcId="{0636C231-8EA9-BB4C-9799-8B35B128A944}" destId="{C835B243-2A4D-3F42-B9BA-10471FA751C1}" srcOrd="1" destOrd="0" presId="urn:microsoft.com/office/officeart/2005/8/layout/matrix1"/>
    <dgm:cxn modelId="{E5105DF9-36EA-2F47-ACFB-72F743199399}" type="presParOf" srcId="{A617B119-CAC4-7A4A-9387-1360200F44DE}" destId="{66834E57-76A8-0949-8615-89EF45C33BB8}" srcOrd="0" destOrd="0" presId="urn:microsoft.com/office/officeart/2005/8/layout/matrix1"/>
    <dgm:cxn modelId="{09D15AA5-F1F1-EE42-911D-83EEB30CE070}" type="presParOf" srcId="{66834E57-76A8-0949-8615-89EF45C33BB8}" destId="{B9216F81-C8A6-0F4A-97B0-C704047D70BB}" srcOrd="0" destOrd="0" presId="urn:microsoft.com/office/officeart/2005/8/layout/matrix1"/>
    <dgm:cxn modelId="{16DEAFA0-56B2-8440-8077-8BA2E2BF663C}" type="presParOf" srcId="{66834E57-76A8-0949-8615-89EF45C33BB8}" destId="{FE65FF37-0058-F441-909E-88F4DAF594E2}" srcOrd="1" destOrd="0" presId="urn:microsoft.com/office/officeart/2005/8/layout/matrix1"/>
    <dgm:cxn modelId="{9EBC2A06-BF45-A944-98CC-A153EBF85F1E}" type="presParOf" srcId="{66834E57-76A8-0949-8615-89EF45C33BB8}" destId="{03998906-5281-5B4E-A95A-4E91C14C0A1D}" srcOrd="2" destOrd="0" presId="urn:microsoft.com/office/officeart/2005/8/layout/matrix1"/>
    <dgm:cxn modelId="{59D4AFB8-6E79-4A46-8666-78D8D12210F4}" type="presParOf" srcId="{66834E57-76A8-0949-8615-89EF45C33BB8}" destId="{C835B243-2A4D-3F42-B9BA-10471FA751C1}" srcOrd="3" destOrd="0" presId="urn:microsoft.com/office/officeart/2005/8/layout/matrix1"/>
    <dgm:cxn modelId="{3425777C-72A8-CC44-88E1-428DDBCF41D9}" type="presParOf" srcId="{66834E57-76A8-0949-8615-89EF45C33BB8}" destId="{50CA4E2A-AB4E-2D4E-AECE-5EDC20B94860}" srcOrd="4" destOrd="0" presId="urn:microsoft.com/office/officeart/2005/8/layout/matrix1"/>
    <dgm:cxn modelId="{233B0A55-D132-AD46-915F-A670D86ED99C}" type="presParOf" srcId="{66834E57-76A8-0949-8615-89EF45C33BB8}" destId="{44B1BBEC-4ED6-DF4A-AC79-A896C062BB58}" srcOrd="5" destOrd="0" presId="urn:microsoft.com/office/officeart/2005/8/layout/matrix1"/>
    <dgm:cxn modelId="{6AC3E14E-5737-7C44-888E-9E290919E7C8}" type="presParOf" srcId="{66834E57-76A8-0949-8615-89EF45C33BB8}" destId="{A03431CD-EA71-6940-94BA-475EF60B250C}" srcOrd="6" destOrd="0" presId="urn:microsoft.com/office/officeart/2005/8/layout/matrix1"/>
    <dgm:cxn modelId="{23A8F8A4-A1EB-C441-B1A8-F8ECFE10D7BC}" type="presParOf" srcId="{66834E57-76A8-0949-8615-89EF45C33BB8}" destId="{BBBEB2B0-9874-BF4E-825D-6154B3ABA435}" srcOrd="7" destOrd="0" presId="urn:microsoft.com/office/officeart/2005/8/layout/matrix1"/>
    <dgm:cxn modelId="{9EB0D73D-4AC0-1B42-9BAC-639E88BB2B5E}" type="presParOf" srcId="{A617B119-CAC4-7A4A-9387-1360200F44DE}" destId="{0CAB3943-C06A-0E4C-A841-1D3B40E253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16F81-C8A6-0F4A-97B0-C704047D70BB}">
      <dsp:nvSpPr>
        <dsp:cNvPr id="0" name=""/>
        <dsp:cNvSpPr/>
      </dsp:nvSpPr>
      <dsp:spPr>
        <a:xfrm rot="16200000">
          <a:off x="355364" y="-355364"/>
          <a:ext cx="1507148" cy="2217876"/>
        </a:xfrm>
        <a:prstGeom prst="round1Rect">
          <a:avLst/>
        </a:prstGeom>
        <a:solidFill>
          <a:srgbClr val="008000">
            <a:alpha val="49000"/>
          </a:srgbClr>
        </a:solidFill>
        <a:ln w="762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Students as Customers of Instruction</a:t>
          </a:r>
        </a:p>
      </dsp:txBody>
      <dsp:txXfrm rot="5400000">
        <a:off x="0" y="0"/>
        <a:ext cx="2217876" cy="1130361"/>
      </dsp:txXfrm>
    </dsp:sp>
    <dsp:sp modelId="{03998906-5281-5B4E-A95A-4E91C14C0A1D}">
      <dsp:nvSpPr>
        <dsp:cNvPr id="0" name=""/>
        <dsp:cNvSpPr/>
      </dsp:nvSpPr>
      <dsp:spPr>
        <a:xfrm>
          <a:off x="2217876" y="0"/>
          <a:ext cx="2217876" cy="1507148"/>
        </a:xfrm>
        <a:prstGeom prst="round1Rect">
          <a:avLst/>
        </a:prstGeom>
        <a:solidFill>
          <a:srgbClr val="FF0000">
            <a:alpha val="50000"/>
          </a:srgbClr>
        </a:solidFill>
        <a:ln w="762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Student-Centered Classrooms</a:t>
          </a:r>
        </a:p>
      </dsp:txBody>
      <dsp:txXfrm>
        <a:off x="2217876" y="0"/>
        <a:ext cx="2217876" cy="1130361"/>
      </dsp:txXfrm>
    </dsp:sp>
    <dsp:sp modelId="{50CA4E2A-AB4E-2D4E-AECE-5EDC20B94860}">
      <dsp:nvSpPr>
        <dsp:cNvPr id="0" name=""/>
        <dsp:cNvSpPr/>
      </dsp:nvSpPr>
      <dsp:spPr>
        <a:xfrm rot="10800000">
          <a:off x="0" y="1507148"/>
          <a:ext cx="2217876" cy="1507148"/>
        </a:xfrm>
        <a:prstGeom prst="round1Rect">
          <a:avLst/>
        </a:prstGeom>
        <a:solidFill>
          <a:srgbClr val="0000FF">
            <a:alpha val="51000"/>
          </a:srgbClr>
        </a:solidFill>
        <a:ln w="762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Professional Learning</a:t>
          </a:r>
        </a:p>
      </dsp:txBody>
      <dsp:txXfrm rot="10800000">
        <a:off x="0" y="1883935"/>
        <a:ext cx="2217876" cy="1130361"/>
      </dsp:txXfrm>
    </dsp:sp>
    <dsp:sp modelId="{A03431CD-EA71-6940-94BA-475EF60B250C}">
      <dsp:nvSpPr>
        <dsp:cNvPr id="0" name=""/>
        <dsp:cNvSpPr/>
      </dsp:nvSpPr>
      <dsp:spPr>
        <a:xfrm rot="5400000">
          <a:off x="2573240" y="1151784"/>
          <a:ext cx="1507148" cy="2217876"/>
        </a:xfrm>
        <a:prstGeom prst="round1Rect">
          <a:avLst/>
        </a:prstGeom>
        <a:solidFill>
          <a:srgbClr val="FFD34E">
            <a:alpha val="50000"/>
          </a:srgbClr>
        </a:solidFill>
        <a:ln w="762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Assessment for Learning</a:t>
          </a:r>
        </a:p>
      </dsp:txBody>
      <dsp:txXfrm rot="-5400000">
        <a:off x="2217877" y="1883935"/>
        <a:ext cx="2217876" cy="1130361"/>
      </dsp:txXfrm>
    </dsp:sp>
    <dsp:sp modelId="{0CAB3943-C06A-0E4C-A841-1D3B40E25309}">
      <dsp:nvSpPr>
        <dsp:cNvPr id="0" name=""/>
        <dsp:cNvSpPr/>
      </dsp:nvSpPr>
      <dsp:spPr>
        <a:xfrm>
          <a:off x="1307979" y="1016726"/>
          <a:ext cx="1819794" cy="980844"/>
        </a:xfrm>
        <a:prstGeom prst="roundRect">
          <a:avLst/>
        </a:prstGeom>
        <a:solidFill>
          <a:srgbClr val="CCFFC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High Expectations</a:t>
          </a:r>
        </a:p>
      </dsp:txBody>
      <dsp:txXfrm>
        <a:off x="1355860" y="1064607"/>
        <a:ext cx="1724032" cy="885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B24D18EE-6019-AB47-98DC-4899B97D48BF}" type="datetimeFigureOut">
              <a:rPr lang="en-US" smtClean="0"/>
              <a:t>11/10/14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853E2477-E6E5-BC48-B7AF-4CF9614A4EC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allen.kyschools.u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3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3268" r="96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99" y="219971"/>
            <a:ext cx="4523459" cy="6031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Rectangle 2"/>
          <p:cNvSpPr/>
          <p:nvPr/>
        </p:nvSpPr>
        <p:spPr>
          <a:xfrm>
            <a:off x="729144" y="742050"/>
            <a:ext cx="3374441" cy="55091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Tell Me Why:</a:t>
            </a:r>
          </a:p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Building a Culture </a:t>
            </a:r>
          </a:p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Success and </a:t>
            </a:r>
          </a:p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 Expectations</a:t>
            </a:r>
          </a:p>
          <a:p>
            <a:pPr algn="ctr"/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Rick Fisher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Co. Schools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Scottsville, Kentucky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517" y="3145737"/>
            <a:ext cx="2971292" cy="1418526"/>
            <a:chOff x="2354123" y="1921852"/>
            <a:chExt cx="4435753" cy="3014296"/>
          </a:xfrm>
        </p:grpSpPr>
        <p:grpSp>
          <p:nvGrpSpPr>
            <p:cNvPr id="5" name="Group 4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15" name="Round Single Corner Rectangle 14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11" name="Round Single Corner Rectangle 10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9" name="Round Single Corner Rectangle 8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938848" y="3563698"/>
            <a:ext cx="966065" cy="468618"/>
            <a:chOff x="1307979" y="1016726"/>
            <a:chExt cx="1819794" cy="980844"/>
          </a:xfrm>
        </p:grpSpPr>
        <p:sp>
          <p:nvSpPr>
            <p:cNvPr id="18" name="Rounded Rectangle 17"/>
            <p:cNvSpPr/>
            <p:nvPr/>
          </p:nvSpPr>
          <p:spPr>
            <a:xfrm>
              <a:off x="1307979" y="1016726"/>
              <a:ext cx="1819794" cy="980844"/>
            </a:xfrm>
            <a:prstGeom prst="round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12"/>
            <p:cNvSpPr/>
            <p:nvPr/>
          </p:nvSpPr>
          <p:spPr>
            <a:xfrm>
              <a:off x="1355860" y="1064607"/>
              <a:ext cx="1724032" cy="885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76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rot="16200000">
            <a:off x="704194" y="-400880"/>
            <a:ext cx="3429000" cy="4571999"/>
          </a:xfrm>
          <a:prstGeom prst="round1Rect">
            <a:avLst/>
          </a:prstGeom>
          <a:solidFill>
            <a:srgbClr val="008000">
              <a:alpha val="4900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132694" y="1327447"/>
            <a:ext cx="901130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/>
              <a:t>                 </a:t>
            </a:r>
            <a:r>
              <a:rPr lang="en-US" sz="5400" dirty="0"/>
              <a:t> </a:t>
            </a:r>
            <a:r>
              <a:rPr lang="en-US" sz="5400" dirty="0" smtClean="0"/>
              <a:t>              </a:t>
            </a:r>
            <a:r>
              <a:rPr lang="en-US" sz="4800" dirty="0" smtClean="0"/>
              <a:t>People </a:t>
            </a:r>
            <a:r>
              <a:rPr lang="en-US" sz="4800" dirty="0"/>
              <a:t>want </a:t>
            </a:r>
            <a:r>
              <a:rPr lang="en-US" sz="4800" dirty="0" smtClean="0"/>
              <a:t>                                                                          </a:t>
            </a:r>
          </a:p>
          <a:p>
            <a:r>
              <a:rPr lang="en-US" sz="4800" dirty="0" smtClean="0"/>
              <a:t>                                    to believe in</a:t>
            </a:r>
            <a:endParaRPr lang="en-US" sz="4800" dirty="0"/>
          </a:p>
          <a:p>
            <a:r>
              <a:rPr lang="en-US" sz="4800" dirty="0"/>
              <a:t> </a:t>
            </a:r>
            <a:r>
              <a:rPr lang="en-US" sz="4800" dirty="0" smtClean="0"/>
              <a:t>                                   something that</a:t>
            </a:r>
          </a:p>
          <a:p>
            <a:r>
              <a:rPr lang="en-US" sz="4800" dirty="0" smtClean="0"/>
              <a:t>is bigger than themselves.  </a:t>
            </a:r>
            <a:r>
              <a:rPr lang="en-US" sz="4800" dirty="0"/>
              <a:t>Connection </a:t>
            </a:r>
            <a:r>
              <a:rPr lang="en-US" sz="4800" dirty="0" smtClean="0"/>
              <a:t>must define </a:t>
            </a:r>
            <a:r>
              <a:rPr lang="en-US" sz="4800" dirty="0"/>
              <a:t>the user. </a:t>
            </a:r>
            <a:r>
              <a:rPr lang="en-US" sz="4800" dirty="0" smtClean="0"/>
              <a:t> Association </a:t>
            </a:r>
            <a:r>
              <a:rPr lang="en-US" sz="4800" dirty="0"/>
              <a:t>with it symbolizes them</a:t>
            </a:r>
            <a:r>
              <a:rPr lang="en-US" sz="4800" dirty="0" smtClean="0"/>
              <a:t>.  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8077" y="1455607"/>
            <a:ext cx="1739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20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49730" y="1205636"/>
            <a:ext cx="7885782" cy="391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All the inspiring leaders and companies, regardless of their size or industry, think, act, and communicate exactly alike... </a:t>
            </a:r>
          </a:p>
          <a:p>
            <a:pPr marL="0" indent="0">
              <a:buNone/>
            </a:pPr>
            <a:r>
              <a:rPr lang="en-US" sz="3600" dirty="0" smtClean="0"/>
              <a:t>And that is completely different from everyone else.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74515" y="5306665"/>
            <a:ext cx="14029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Simon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Sinek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54652" y="4316340"/>
            <a:ext cx="2015816" cy="1980650"/>
            <a:chOff x="3798591" y="4501006"/>
            <a:chExt cx="2015816" cy="1980650"/>
          </a:xfrm>
        </p:grpSpPr>
        <p:sp>
          <p:nvSpPr>
            <p:cNvPr id="2" name="Oval 1"/>
            <p:cNvSpPr/>
            <p:nvPr/>
          </p:nvSpPr>
          <p:spPr>
            <a:xfrm>
              <a:off x="3798591" y="4501006"/>
              <a:ext cx="2015816" cy="19806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66589" y="4809754"/>
              <a:ext cx="1456515" cy="1363153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81196" y="5121999"/>
              <a:ext cx="815648" cy="75291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 flipV="1">
            <a:off x="6129014" y="5122000"/>
            <a:ext cx="1270085" cy="19018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12914" y="4630602"/>
            <a:ext cx="886185" cy="68157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399099" y="3835896"/>
            <a:ext cx="1094675" cy="14707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55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3716" y="3962031"/>
            <a:ext cx="798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Create your own narrative.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0954" y="500988"/>
            <a:ext cx="4418142" cy="2890150"/>
            <a:chOff x="2354123" y="1921851"/>
            <a:chExt cx="4435753" cy="3014297"/>
          </a:xfrm>
        </p:grpSpPr>
        <p:grpSp>
          <p:nvGrpSpPr>
            <p:cNvPr id="17" name="Group 16"/>
            <p:cNvGrpSpPr/>
            <p:nvPr/>
          </p:nvGrpSpPr>
          <p:grpSpPr>
            <a:xfrm>
              <a:off x="2354123" y="1921851"/>
              <a:ext cx="2217877" cy="1507148"/>
              <a:chOff x="0" y="-1"/>
              <a:chExt cx="2217877" cy="1507148"/>
            </a:xfrm>
          </p:grpSpPr>
          <p:sp>
            <p:nvSpPr>
              <p:cNvPr id="27" name="Round Single Corner Rectangle 26"/>
              <p:cNvSpPr/>
              <p:nvPr/>
            </p:nvSpPr>
            <p:spPr>
              <a:xfrm rot="16200000">
                <a:off x="355365" y="-355365"/>
                <a:ext cx="1507148" cy="2217876"/>
              </a:xfrm>
              <a:prstGeom prst="round1Rect">
                <a:avLst/>
              </a:prstGeom>
              <a:solidFill>
                <a:srgbClr val="CCFFCC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25" name="Round Single Corner Rectangle 24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CCFFCC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CCFFCC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CCFFCC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623967" y="896571"/>
            <a:ext cx="21560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Expectations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03925" y="2365169"/>
            <a:ext cx="11961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Beliefs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77214" y="2330894"/>
            <a:ext cx="11635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Values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3313" y="896571"/>
            <a:ext cx="14713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5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086" y="1324710"/>
            <a:ext cx="834291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You and I have a rendezvous with destiny.  We will preserve for our children this, the last best hope of man on earth, or we will sentence them to take the first step into a thousand years of darkness.  If we fail, at least let our children and our children’s children say of us we justified our brief moment here.  </a:t>
            </a:r>
            <a:r>
              <a:rPr lang="en-US" sz="3200" u="sng" dirty="0"/>
              <a:t>We did all that could be done.</a:t>
            </a:r>
          </a:p>
          <a:p>
            <a:r>
              <a:rPr lang="en-US" sz="2400" dirty="0"/>
              <a:t>					</a:t>
            </a:r>
          </a:p>
          <a:p>
            <a:r>
              <a:rPr lang="en-US" sz="2400" dirty="0"/>
              <a:t>																				</a:t>
            </a:r>
            <a:r>
              <a:rPr lang="en-US" sz="2400" dirty="0" smtClean="0"/>
              <a:t>                                                                       Ronald </a:t>
            </a:r>
            <a:r>
              <a:rPr lang="en-US" sz="2400" dirty="0"/>
              <a:t>Reagan</a:t>
            </a:r>
          </a:p>
        </p:txBody>
      </p:sp>
    </p:spTree>
    <p:extLst>
      <p:ext uri="{BB962C8B-B14F-4D97-AF65-F5344CB8AC3E}">
        <p14:creationId xmlns:p14="http://schemas.microsoft.com/office/powerpoint/2010/main" val="383712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BMS Goals letter 20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" y="2120460"/>
            <a:ext cx="8834649" cy="3308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6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650" y="1183887"/>
            <a:ext cx="82497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/>
              <a:t>Each staff member gets a post-it note pad.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Each person thinks of what they want the school to become and writes each idea on a post-it.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Arrange into groups of five.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Put notes on chart paper.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Read each note on the chart paper.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Arrange notes into categories or classifications.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Each group writes a statement that describes the vision of the classifications.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 writing committee collects the statements and writes a draft vision statement.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The draft is shared will all staff and in small groups, revisions are suggested.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The writing committee takes suggestions and makes clarifications and makes changes deemed appropriate</a:t>
            </a:r>
            <a:r>
              <a:rPr lang="en-US" dirty="0" smtClean="0"/>
              <a:t>.</a:t>
            </a:r>
            <a:r>
              <a:rPr lang="en-US" dirty="0"/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The new draft is shared with all staff.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Each staff member is asked if they believe the vision statement is meaningful and if they don’t, identify changes that would make it more meaningful to them.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Each staff member is asked if they can commit or “own” the statement.</a:t>
            </a:r>
          </a:p>
          <a:p>
            <a:endParaRPr lang="en-US" sz="1200" dirty="0" smtClean="0"/>
          </a:p>
          <a:p>
            <a:pPr lvl="8"/>
            <a:r>
              <a:rPr lang="en-US" sz="1200" dirty="0" smtClean="0"/>
              <a:t>   Adapted from the work of </a:t>
            </a:r>
            <a:r>
              <a:rPr lang="en-US" sz="1200" dirty="0" err="1" smtClean="0"/>
              <a:t>Dufour</a:t>
            </a:r>
            <a:r>
              <a:rPr lang="en-US" sz="1200" dirty="0" smtClean="0"/>
              <a:t> and </a:t>
            </a:r>
            <a:r>
              <a:rPr lang="en-US" sz="1200" dirty="0" err="1" smtClean="0"/>
              <a:t>Eaker</a:t>
            </a:r>
            <a:r>
              <a:rPr lang="en-US" sz="1200" dirty="0" smtClean="0"/>
              <a:t>                </a:t>
            </a:r>
          </a:p>
          <a:p>
            <a:pPr lvl="8"/>
            <a:r>
              <a:rPr lang="en-US" sz="1200" i="1" dirty="0" smtClean="0"/>
              <a:t>    Professional Learning Communities that Work </a:t>
            </a:r>
            <a:r>
              <a:rPr lang="en-US" sz="1200" dirty="0" smtClean="0"/>
              <a:t>1998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096648" y="136170"/>
            <a:ext cx="6950716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Develop Mission/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7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043" y="1184338"/>
            <a:ext cx="868082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VALUE A SCHOOL WHERE:</a:t>
            </a:r>
          </a:p>
          <a:p>
            <a:r>
              <a:rPr lang="en-US" dirty="0"/>
              <a:t> 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EACH </a:t>
            </a:r>
            <a:r>
              <a:rPr lang="en-US" dirty="0"/>
              <a:t>STAFF MEMBER SUPPORTS, CHALLENGES, AND ENCOURAGES ALL STUDENTS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OUR REPUTATION IS ONE OF EXCELLENCE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EACH STAFF MEMBER IS GIVEN THE OPPORTUNITY TO IMMERSE IN PROFESSIONAL STUDIES AND GROWTH IN THE FIELD OF EDUCATION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  <a:r>
              <a:rPr lang="en-US" dirty="0" smtClean="0"/>
              <a:t>WE </a:t>
            </a:r>
            <a:r>
              <a:rPr lang="en-US" dirty="0"/>
              <a:t>VALUE AN INSTRUCTIONAL ENVIRONMENT WHERE:</a:t>
            </a:r>
          </a:p>
          <a:p>
            <a:r>
              <a:rPr lang="en-US" dirty="0"/>
              <a:t> 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TEACHERS </a:t>
            </a:r>
            <a:r>
              <a:rPr lang="en-US" dirty="0"/>
              <a:t>USE DIVERSE, CREATIVE, AND INSPIRING INSTRUCTIONAL STRATEGIES TO MEET THE UNIQUE LEARNING STYLES OF EVERY STUDENT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TEACHERS USE A VARIETY OF ASSESSMENT STRATEGIES TO ENHANCE STUDENT PERFORMANCE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WE VALUE A SCHOOL WHERE GOOD RELATIONSHIPS ARE FOSTERED:</a:t>
            </a:r>
          </a:p>
          <a:p>
            <a:r>
              <a:rPr lang="en-US" dirty="0"/>
              <a:t> 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BY </a:t>
            </a:r>
            <a:r>
              <a:rPr lang="en-US" dirty="0"/>
              <a:t>WORKING TOGETHER IN TEAMS TO ENHANCE LEARNING AND SOLVE PROBLEMS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BY BUILDING TRUSTING AND SUPPORTIVE RELATIONSHIPS WITH STUDENTS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6734" y="136170"/>
            <a:ext cx="3650534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Core Values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5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197" y="147822"/>
            <a:ext cx="5487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 Expectations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75286" y="1349360"/>
            <a:ext cx="6994840" cy="5000131"/>
            <a:chOff x="2354123" y="1921852"/>
            <a:chExt cx="4435753" cy="3014296"/>
          </a:xfrm>
        </p:grpSpPr>
        <p:grpSp>
          <p:nvGrpSpPr>
            <p:cNvPr id="5" name="Group 4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15" name="Round Single Corner Rectangle 14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CCFFCC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CCFFCC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11" name="Round Single Corner Rectangle 10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CCFFCC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9" name="Round Single Corner Rectangle 8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CCFFCC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5103628" y="2132112"/>
            <a:ext cx="2726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CHAMPS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52568" y="1704225"/>
            <a:ext cx="322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Exceptional</a:t>
            </a:r>
          </a:p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08915" y="3956453"/>
            <a:ext cx="2726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Principal</a:t>
            </a:r>
          </a:p>
          <a:p>
            <a:pPr marL="685800" indent="-685800">
              <a:buFont typeface="Arial"/>
              <a:buChar char="•"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Filter</a:t>
            </a:r>
          </a:p>
          <a:p>
            <a:pPr marL="685800" indent="-685800">
              <a:buFont typeface="Arial"/>
              <a:buChar char="•"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Coach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5629" y="3969044"/>
            <a:ext cx="3227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Everybody works on the school work.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7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3" t="10023" r="3097" b="1189"/>
          <a:stretch/>
        </p:blipFill>
        <p:spPr>
          <a:xfrm>
            <a:off x="862257" y="396130"/>
            <a:ext cx="4567630" cy="6089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9891" y="1086206"/>
            <a:ext cx="35651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penalty for not 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doing your work </a:t>
            </a:r>
          </a:p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 doing your work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1097" y="3110785"/>
            <a:ext cx="9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 Reeves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7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6" y="3169040"/>
            <a:ext cx="8296308" cy="3330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884" y="567253"/>
            <a:ext cx="8910813" cy="227754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Focus: 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“Commit entirely to what is essential 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 ignore the rest”  </a:t>
            </a:r>
            <a:r>
              <a:rPr lang="en-US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Collins 2001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20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944" y="322586"/>
            <a:ext cx="87417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Mrs. Nancy Stinnett – 4</a:t>
            </a:r>
            <a:r>
              <a:rPr lang="en-US" sz="40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Grade Teacher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8028" y="1558517"/>
            <a:ext cx="52586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Mrs. Georgiana Fisher – </a:t>
            </a:r>
          </a:p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Supervising Teacher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1506" y="3242378"/>
            <a:ext cx="67477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Mr. Tommy Keen – 1</a:t>
            </a:r>
            <a:r>
              <a:rPr lang="en-US" sz="40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Principal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185" y="4226569"/>
            <a:ext cx="71765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Mr. Howard Crittenden - Mentor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92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rgbClr val="CC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How is it the Same?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657600" y="18288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Thoughtful Ed.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 rot="-1106097">
            <a:off x="3581400" y="28956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Literacy/ Thinking Strategies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838200" y="32766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RTI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2743200" y="41910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Formative Assessment</a:t>
            </a: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 rot="475245">
            <a:off x="1143000" y="54102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Common Assessment</a:t>
            </a: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 rot="-1686081">
            <a:off x="990600" y="33528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Professional Learning Community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 rot="-1792015">
            <a:off x="1524000" y="2667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Unit Development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 rot="533752">
            <a:off x="609600" y="47244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Learning Targets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7162800" y="4419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Technology</a:t>
            </a: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 rot="318899">
            <a:off x="7162800" y="4800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Interventions</a:t>
            </a: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 rot="354369">
            <a:off x="7010400" y="53340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Pre/Post Test</a:t>
            </a: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6019800" y="32766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GT</a:t>
            </a: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457200" y="22860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Flexible Grouping</a:t>
            </a:r>
          </a:p>
        </p:txBody>
      </p:sp>
      <p:sp>
        <p:nvSpPr>
          <p:cNvPr id="74770" name="Text Box 18"/>
          <p:cNvSpPr txBox="1">
            <a:spLocks noChangeArrowheads="1"/>
          </p:cNvSpPr>
          <p:nvPr/>
        </p:nvSpPr>
        <p:spPr bwMode="auto">
          <a:xfrm rot="806291">
            <a:off x="5867400" y="3886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Self Assessment</a:t>
            </a:r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 rot="591949">
            <a:off x="2971800" y="4876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Essential Question</a:t>
            </a:r>
          </a:p>
        </p:txBody>
      </p:sp>
      <p:sp>
        <p:nvSpPr>
          <p:cNvPr id="74772" name="Text Box 20"/>
          <p:cNvSpPr txBox="1">
            <a:spLocks noChangeArrowheads="1"/>
          </p:cNvSpPr>
          <p:nvPr/>
        </p:nvSpPr>
        <p:spPr bwMode="auto">
          <a:xfrm rot="1454289">
            <a:off x="5715000" y="1981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Workshop</a:t>
            </a:r>
          </a:p>
        </p:txBody>
      </p:sp>
      <p:sp>
        <p:nvSpPr>
          <p:cNvPr id="74773" name="Text Box 21"/>
          <p:cNvSpPr txBox="1">
            <a:spLocks noChangeArrowheads="1"/>
          </p:cNvSpPr>
          <p:nvPr/>
        </p:nvSpPr>
        <p:spPr bwMode="auto">
          <a:xfrm rot="1143463">
            <a:off x="5029200" y="5029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Gradual Release</a:t>
            </a:r>
          </a:p>
        </p:txBody>
      </p:sp>
      <p:sp>
        <p:nvSpPr>
          <p:cNvPr id="74774" name="Text Box 22"/>
          <p:cNvSpPr txBox="1">
            <a:spLocks noChangeArrowheads="1"/>
          </p:cNvSpPr>
          <p:nvPr/>
        </p:nvSpPr>
        <p:spPr bwMode="auto">
          <a:xfrm>
            <a:off x="4191000" y="5562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Reflections</a:t>
            </a:r>
          </a:p>
        </p:txBody>
      </p:sp>
      <p:sp>
        <p:nvSpPr>
          <p:cNvPr id="74775" name="Text Box 23"/>
          <p:cNvSpPr txBox="1">
            <a:spLocks noChangeArrowheads="1"/>
          </p:cNvSpPr>
          <p:nvPr/>
        </p:nvSpPr>
        <p:spPr bwMode="auto">
          <a:xfrm rot="684393">
            <a:off x="4953000" y="22860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Hook</a:t>
            </a:r>
          </a:p>
        </p:txBody>
      </p:sp>
      <p:sp>
        <p:nvSpPr>
          <p:cNvPr id="74776" name="Text Box 24"/>
          <p:cNvSpPr txBox="1">
            <a:spLocks noChangeArrowheads="1"/>
          </p:cNvSpPr>
          <p:nvPr/>
        </p:nvSpPr>
        <p:spPr bwMode="auto">
          <a:xfrm rot="591949">
            <a:off x="6781800" y="3124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Learning Styles</a:t>
            </a:r>
          </a:p>
        </p:txBody>
      </p:sp>
      <p:sp>
        <p:nvSpPr>
          <p:cNvPr id="74778" name="Text Box 26"/>
          <p:cNvSpPr txBox="1">
            <a:spLocks noChangeArrowheads="1"/>
          </p:cNvSpPr>
          <p:nvPr/>
        </p:nvSpPr>
        <p:spPr bwMode="auto">
          <a:xfrm>
            <a:off x="7315200" y="1752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Mastery</a:t>
            </a:r>
          </a:p>
        </p:txBody>
      </p:sp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37338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Self Expressive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5791200" y="5715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Understanding Style</a:t>
            </a:r>
          </a:p>
        </p:txBody>
      </p:sp>
      <p:sp>
        <p:nvSpPr>
          <p:cNvPr id="74781" name="Text Box 29"/>
          <p:cNvSpPr txBox="1">
            <a:spLocks noChangeArrowheads="1"/>
          </p:cNvSpPr>
          <p:nvPr/>
        </p:nvSpPr>
        <p:spPr bwMode="auto">
          <a:xfrm rot="-1329981">
            <a:off x="381000" y="37338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Interpersonal</a:t>
            </a:r>
          </a:p>
        </p:txBody>
      </p:sp>
      <p:sp>
        <p:nvSpPr>
          <p:cNvPr id="74782" name="Text Box 30"/>
          <p:cNvSpPr txBox="1">
            <a:spLocks noChangeArrowheads="1"/>
          </p:cNvSpPr>
          <p:nvPr/>
        </p:nvSpPr>
        <p:spPr bwMode="auto">
          <a:xfrm rot="1143463">
            <a:off x="5562600" y="44196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Think Aloud</a:t>
            </a:r>
          </a:p>
        </p:txBody>
      </p:sp>
      <p:sp>
        <p:nvSpPr>
          <p:cNvPr id="74783" name="Text Box 31"/>
          <p:cNvSpPr txBox="1">
            <a:spLocks noChangeArrowheads="1"/>
          </p:cNvSpPr>
          <p:nvPr/>
        </p:nvSpPr>
        <p:spPr bwMode="auto">
          <a:xfrm>
            <a:off x="533400" y="56388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Pause Day</a:t>
            </a:r>
          </a:p>
        </p:txBody>
      </p:sp>
      <p:sp>
        <p:nvSpPr>
          <p:cNvPr id="74784" name="Text Box 32"/>
          <p:cNvSpPr txBox="1">
            <a:spLocks noChangeArrowheads="1"/>
          </p:cNvSpPr>
          <p:nvPr/>
        </p:nvSpPr>
        <p:spPr bwMode="auto">
          <a:xfrm rot="-1302593">
            <a:off x="457200" y="28194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Questioning</a:t>
            </a:r>
          </a:p>
        </p:txBody>
      </p:sp>
      <p:sp>
        <p:nvSpPr>
          <p:cNvPr id="74785" name="Text Box 33"/>
          <p:cNvSpPr txBox="1">
            <a:spLocks noChangeArrowheads="1"/>
          </p:cNvSpPr>
          <p:nvPr/>
        </p:nvSpPr>
        <p:spPr bwMode="auto">
          <a:xfrm rot="-1722850">
            <a:off x="1371600" y="3962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Making Connections</a:t>
            </a:r>
          </a:p>
        </p:txBody>
      </p:sp>
      <p:sp>
        <p:nvSpPr>
          <p:cNvPr id="74786" name="Text Box 34"/>
          <p:cNvSpPr txBox="1">
            <a:spLocks noChangeArrowheads="1"/>
          </p:cNvSpPr>
          <p:nvPr/>
        </p:nvSpPr>
        <p:spPr bwMode="auto">
          <a:xfrm>
            <a:off x="4800600" y="3352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Inference</a:t>
            </a:r>
          </a:p>
        </p:txBody>
      </p:sp>
      <p:sp>
        <p:nvSpPr>
          <p:cNvPr id="74787" name="Text Box 35"/>
          <p:cNvSpPr txBox="1">
            <a:spLocks noChangeArrowheads="1"/>
          </p:cNvSpPr>
          <p:nvPr/>
        </p:nvSpPr>
        <p:spPr bwMode="auto">
          <a:xfrm rot="1050051">
            <a:off x="6705600" y="37338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Student Centered</a:t>
            </a:r>
          </a:p>
        </p:txBody>
      </p:sp>
      <p:sp>
        <p:nvSpPr>
          <p:cNvPr id="74788" name="Text Box 36"/>
          <p:cNvSpPr txBox="1">
            <a:spLocks noChangeArrowheads="1"/>
          </p:cNvSpPr>
          <p:nvPr/>
        </p:nvSpPr>
        <p:spPr bwMode="auto">
          <a:xfrm rot="-1726059">
            <a:off x="2895600" y="25146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Visualizing</a:t>
            </a:r>
          </a:p>
        </p:txBody>
      </p:sp>
      <p:sp>
        <p:nvSpPr>
          <p:cNvPr id="74789" name="Text Box 37"/>
          <p:cNvSpPr txBox="1">
            <a:spLocks noChangeArrowheads="1"/>
          </p:cNvSpPr>
          <p:nvPr/>
        </p:nvSpPr>
        <p:spPr bwMode="auto">
          <a:xfrm rot="325021">
            <a:off x="2362200" y="51816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Determine Importance</a:t>
            </a:r>
          </a:p>
        </p:txBody>
      </p:sp>
      <p:sp>
        <p:nvSpPr>
          <p:cNvPr id="74790" name="Text Box 38"/>
          <p:cNvSpPr txBox="1">
            <a:spLocks noChangeArrowheads="1"/>
          </p:cNvSpPr>
          <p:nvPr/>
        </p:nvSpPr>
        <p:spPr bwMode="auto">
          <a:xfrm rot="-2070512">
            <a:off x="4495800" y="4495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Synthesis</a:t>
            </a:r>
          </a:p>
        </p:txBody>
      </p:sp>
      <p:sp>
        <p:nvSpPr>
          <p:cNvPr id="74791" name="Text Box 39"/>
          <p:cNvSpPr txBox="1">
            <a:spLocks noChangeArrowheads="1"/>
          </p:cNvSpPr>
          <p:nvPr/>
        </p:nvSpPr>
        <p:spPr bwMode="auto">
          <a:xfrm>
            <a:off x="1447800" y="1905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Exemplars/Models</a:t>
            </a:r>
          </a:p>
        </p:txBody>
      </p:sp>
      <p:sp>
        <p:nvSpPr>
          <p:cNvPr id="74792" name="Text Box 40"/>
          <p:cNvSpPr txBox="1">
            <a:spLocks noChangeArrowheads="1"/>
          </p:cNvSpPr>
          <p:nvPr/>
        </p:nvSpPr>
        <p:spPr bwMode="auto">
          <a:xfrm rot="-2218100">
            <a:off x="6019800" y="25146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Think Link</a:t>
            </a:r>
          </a:p>
        </p:txBody>
      </p:sp>
      <p:sp>
        <p:nvSpPr>
          <p:cNvPr id="74793" name="Text Box 41"/>
          <p:cNvSpPr txBox="1">
            <a:spLocks noChangeArrowheads="1"/>
          </p:cNvSpPr>
          <p:nvPr/>
        </p:nvSpPr>
        <p:spPr bwMode="auto">
          <a:xfrm rot="1329981">
            <a:off x="7315200" y="2743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Learning Team</a:t>
            </a:r>
          </a:p>
        </p:txBody>
      </p:sp>
      <p:sp>
        <p:nvSpPr>
          <p:cNvPr id="74794" name="Text Box 42"/>
          <p:cNvSpPr txBox="1">
            <a:spLocks noChangeArrowheads="1"/>
          </p:cNvSpPr>
          <p:nvPr/>
        </p:nvSpPr>
        <p:spPr bwMode="auto">
          <a:xfrm rot="1311557">
            <a:off x="6804025" y="2209800"/>
            <a:ext cx="2339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Focused Revision</a:t>
            </a:r>
          </a:p>
        </p:txBody>
      </p:sp>
      <p:sp>
        <p:nvSpPr>
          <p:cNvPr id="74795" name="Text Box 43"/>
          <p:cNvSpPr txBox="1">
            <a:spLocks noChangeArrowheads="1"/>
          </p:cNvSpPr>
          <p:nvPr/>
        </p:nvSpPr>
        <p:spPr bwMode="auto">
          <a:xfrm>
            <a:off x="2971800" y="57912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Unit Reviews</a:t>
            </a:r>
          </a:p>
        </p:txBody>
      </p:sp>
      <p:sp>
        <p:nvSpPr>
          <p:cNvPr id="74796" name="Text Box 44"/>
          <p:cNvSpPr txBox="1">
            <a:spLocks noChangeArrowheads="1"/>
          </p:cNvSpPr>
          <p:nvPr/>
        </p:nvSpPr>
        <p:spPr bwMode="auto">
          <a:xfrm rot="1527801">
            <a:off x="4114800" y="2362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Grading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79462" y="267970"/>
            <a:ext cx="7581901" cy="812217"/>
          </a:xfr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Shaping the Ball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528640" y="1316551"/>
            <a:ext cx="5984445" cy="5369784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6961" y="2546235"/>
            <a:ext cx="4427806" cy="3040882"/>
            <a:chOff x="2306961" y="2383122"/>
            <a:chExt cx="4427806" cy="3040882"/>
          </a:xfrm>
        </p:grpSpPr>
        <p:grpSp>
          <p:nvGrpSpPr>
            <p:cNvPr id="16" name="Group 15"/>
            <p:cNvGrpSpPr/>
            <p:nvPr/>
          </p:nvGrpSpPr>
          <p:grpSpPr>
            <a:xfrm>
              <a:off x="2306961" y="2383122"/>
              <a:ext cx="4427806" cy="3040882"/>
              <a:chOff x="2354123" y="1921852"/>
              <a:chExt cx="4435753" cy="301429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354123" y="1921852"/>
                <a:ext cx="2217876" cy="1507148"/>
                <a:chOff x="0" y="0"/>
                <a:chExt cx="2217876" cy="1507148"/>
              </a:xfrm>
            </p:grpSpPr>
            <p:sp>
              <p:nvSpPr>
                <p:cNvPr id="27" name="Round Single Corner Rectangle 26"/>
                <p:cNvSpPr/>
                <p:nvPr/>
              </p:nvSpPr>
              <p:spPr>
                <a:xfrm rot="16200000">
                  <a:off x="355364" y="-355364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25" name="Round Single Corner Rectangle 24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23" name="Round Single Corner Rectangle 22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21" name="Round Single Corner Rectangle 20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2563073" y="2652761"/>
              <a:ext cx="1750199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Teaching</a:t>
              </a:r>
            </a:p>
            <a:p>
              <a:pPr algn="ctr"/>
              <a:r>
                <a:rPr lang="en-US" sz="3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Tools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77826" y="2850826"/>
              <a:ext cx="1932340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Pedagogy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97004" y="4185064"/>
              <a:ext cx="200755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Formative</a:t>
              </a:r>
            </a:p>
            <a:p>
              <a:pPr algn="ctr"/>
              <a:r>
                <a:rPr lang="en-US" sz="28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Assessment</a:t>
              </a:r>
              <a:endPara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390913" y="4164463"/>
              <a:ext cx="2094519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Professional</a:t>
              </a:r>
            </a:p>
            <a:p>
              <a:pPr algn="ctr"/>
              <a:r>
                <a:rPr lang="en-US" sz="28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Learning</a:t>
              </a:r>
              <a:endPara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0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3974" y="1349360"/>
            <a:ext cx="6994840" cy="5000131"/>
            <a:chOff x="2354123" y="1921852"/>
            <a:chExt cx="4435753" cy="3014296"/>
          </a:xfrm>
        </p:grpSpPr>
        <p:grpSp>
          <p:nvGrpSpPr>
            <p:cNvPr id="3" name="Group 2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11" name="Round Single Corner Rectangle 10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9" name="Round Single Corner Rectangle 8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7" name="Round Single Corner Rectangle 6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4676263" y="1886148"/>
            <a:ext cx="3274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Use teacher 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Leaders to “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Pilot”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initiatives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94259" y="4310096"/>
            <a:ext cx="3283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 faculty into heterogeneous 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learning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teams.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1194259" y="1654750"/>
            <a:ext cx="3179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Teachers present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ideas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rest of faculty and provide expert support.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6263" y="4184995"/>
            <a:ext cx="32740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Faculty meets back</a:t>
            </a:r>
          </a:p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onthly to share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student work and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discuss progress.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21536" y="159473"/>
            <a:ext cx="3099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Pedagogy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73974" y="1349360"/>
            <a:ext cx="6994840" cy="5000131"/>
            <a:chOff x="2354123" y="1921852"/>
            <a:chExt cx="4435753" cy="3014296"/>
          </a:xfrm>
        </p:grpSpPr>
        <p:grpSp>
          <p:nvGrpSpPr>
            <p:cNvPr id="24" name="Group 23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34" name="Round Single Corner Rectangle 33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32" name="Round Single Corner Rectangle 31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30" name="Round Single Corner Rectangle 29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28" name="Round Single Corner Rectangle 27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4676263" y="1664977"/>
            <a:ext cx="32740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Grade level content teachers plan units together.  Focus on understanding.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4259" y="4031709"/>
            <a:ext cx="32837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Curriculum Map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Peer Observation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Debriefs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Data Teams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Unit Review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73975" y="1463060"/>
            <a:ext cx="34974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Literacy Strategies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Thoughtful Classroom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Marzano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Writing</a:t>
            </a:r>
          </a:p>
          <a:p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6263" y="3874716"/>
            <a:ext cx="327403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Common unit tests.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Quarterly Scrimmages.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Benchmarks</a:t>
            </a:r>
          </a:p>
          <a:p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34588" y="172178"/>
            <a:ext cx="6473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Professional learning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1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57" y="500816"/>
            <a:ext cx="7387443" cy="58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8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3974" y="1349360"/>
            <a:ext cx="6994840" cy="5000131"/>
            <a:chOff x="1175285" y="1232852"/>
            <a:chExt cx="6994840" cy="5000131"/>
          </a:xfrm>
        </p:grpSpPr>
        <p:grpSp>
          <p:nvGrpSpPr>
            <p:cNvPr id="3" name="Group 2"/>
            <p:cNvGrpSpPr/>
            <p:nvPr/>
          </p:nvGrpSpPr>
          <p:grpSpPr>
            <a:xfrm>
              <a:off x="1175285" y="1232852"/>
              <a:ext cx="6994840" cy="5000131"/>
              <a:chOff x="2354123" y="1921852"/>
              <a:chExt cx="4435753" cy="301429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354123" y="1921852"/>
                <a:ext cx="2217876" cy="1507148"/>
                <a:chOff x="0" y="0"/>
                <a:chExt cx="2217876" cy="1507148"/>
              </a:xfrm>
            </p:grpSpPr>
            <p:sp>
              <p:nvSpPr>
                <p:cNvPr id="18" name="Round Single Corner Rectangle 17"/>
                <p:cNvSpPr/>
                <p:nvPr/>
              </p:nvSpPr>
              <p:spPr>
                <a:xfrm rot="16200000">
                  <a:off x="355364" y="-355364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16" name="Round Single Corner Rectangle 15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14" name="Round Single Corner Rectangle 13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12" name="Round Single Corner Rectangle 11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3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" name="Rectangle 3"/>
            <p:cNvSpPr/>
            <p:nvPr/>
          </p:nvSpPr>
          <p:spPr>
            <a:xfrm>
              <a:off x="4824182" y="1498013"/>
              <a:ext cx="303743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Teach 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Assess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Pause/Reteach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Repeat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5570" y="3915201"/>
              <a:ext cx="32837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Data Teams</a:t>
              </a:r>
            </a:p>
            <a:p>
              <a:pPr marL="914400" lvl="1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Pre test</a:t>
              </a:r>
            </a:p>
            <a:p>
              <a:pPr marL="914400" lvl="1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During</a:t>
              </a:r>
            </a:p>
            <a:p>
              <a:pPr marL="914400" lvl="1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After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75286" y="1346552"/>
              <a:ext cx="349741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Separate grades from fluff.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Don’t grade practice.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Offer Retests.</a:t>
              </a:r>
            </a:p>
            <a:p>
              <a:pPr marL="457200" indent="-457200">
                <a:buFont typeface="Arial"/>
                <a:buChar char="•"/>
              </a:pPr>
              <a:endPara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77574" y="3908186"/>
              <a:ext cx="327403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Pre Test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Quarterly Scrimmages.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Benchmarks</a:t>
              </a:r>
            </a:p>
            <a:p>
              <a:endPara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83597" y="229378"/>
            <a:ext cx="6788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Formative Assessment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6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054100"/>
            <a:ext cx="7061200" cy="473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079500"/>
            <a:ext cx="7493000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1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06" y="349527"/>
            <a:ext cx="4872216" cy="6084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2121" y="963384"/>
            <a:ext cx="355973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2008 </a:t>
            </a:r>
          </a:p>
          <a:p>
            <a:pPr algn="ctr"/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Bazzell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Middle School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Picture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33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56365" y="1014664"/>
            <a:ext cx="6185431" cy="4639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6796" y="835224"/>
            <a:ext cx="346761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Goals chart which </a:t>
            </a:r>
          </a:p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 placed above every </a:t>
            </a:r>
          </a:p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copy machine, </a:t>
            </a:r>
          </a:p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water fountain, and </a:t>
            </a:r>
          </a:p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athroom entrance.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8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49" y="358637"/>
            <a:ext cx="6197600" cy="6235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5804" y="788620"/>
            <a:ext cx="21980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Benchmark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Testing using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STAR Reading &amp; </a:t>
            </a: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STAR Math.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46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5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73973" y="1349360"/>
            <a:ext cx="6994842" cy="5000131"/>
            <a:chOff x="2354122" y="1921852"/>
            <a:chExt cx="4435754" cy="3014296"/>
          </a:xfrm>
        </p:grpSpPr>
        <p:grpSp>
          <p:nvGrpSpPr>
            <p:cNvPr id="21" name="Group 20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31" name="Round Single Corner Rectangle 30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29" name="Round Single Corner Rectangle 28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354122" y="3429000"/>
              <a:ext cx="2217877" cy="1507148"/>
              <a:chOff x="-1" y="1507148"/>
              <a:chExt cx="2217877" cy="1507148"/>
            </a:xfrm>
          </p:grpSpPr>
          <p:sp>
            <p:nvSpPr>
              <p:cNvPr id="27" name="Round Single Corner Rectangle 26"/>
              <p:cNvSpPr/>
              <p:nvPr/>
            </p:nvSpPr>
            <p:spPr>
              <a:xfrm rot="10800000">
                <a:off x="-1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25" name="Round Single Corner Rectangle 24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722871" y="1940113"/>
            <a:ext cx="3037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Interview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Pedagogy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Knowledge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4259" y="3938502"/>
            <a:ext cx="32837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Mentors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Works with team to get acclimated.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 long</a:t>
            </a:r>
          </a:p>
          <a:p>
            <a:pPr marL="914400" lvl="1" indent="-457200">
              <a:buFont typeface="Arial"/>
              <a:buChar char="•"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4259" y="1940113"/>
            <a:ext cx="31440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Interview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Compelling Nature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76263" y="4292664"/>
            <a:ext cx="32740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Performance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Teach a class</a:t>
            </a:r>
          </a:p>
          <a:p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0121" y="182774"/>
            <a:ext cx="8042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Hiring the Next Generation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0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89" l="3665" r="9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759">
            <a:off x="1653695" y="931334"/>
            <a:ext cx="6159257" cy="4730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7423109"/>
              </p:ext>
            </p:extLst>
          </p:nvPr>
        </p:nvGraphicFramePr>
        <p:xfrm>
          <a:off x="2350571" y="1952657"/>
          <a:ext cx="4435753" cy="301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val 4"/>
          <p:cNvSpPr/>
          <p:nvPr/>
        </p:nvSpPr>
        <p:spPr>
          <a:xfrm>
            <a:off x="1219416" y="151663"/>
            <a:ext cx="7051709" cy="652149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8549" y="5573607"/>
            <a:ext cx="6306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County Schools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182" y="6408860"/>
            <a:ext cx="164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5285" y="1232852"/>
            <a:ext cx="6994840" cy="5000131"/>
            <a:chOff x="2354123" y="1921852"/>
            <a:chExt cx="4435753" cy="3014296"/>
          </a:xfrm>
        </p:grpSpPr>
        <p:grpSp>
          <p:nvGrpSpPr>
            <p:cNvPr id="3" name="Group 2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13" name="Round Single Corner Rectangle 12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11" name="Round Single Corner Rectangle 10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9" name="Round Single Corner Rectangle 8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7" name="Round Single Corner Rectangle 6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614221" y="3242497"/>
            <a:ext cx="1819794" cy="980844"/>
            <a:chOff x="1307979" y="1016726"/>
            <a:chExt cx="1819794" cy="980844"/>
          </a:xfrm>
        </p:grpSpPr>
        <p:sp>
          <p:nvSpPr>
            <p:cNvPr id="16" name="Rounded Rectangle 15"/>
            <p:cNvSpPr/>
            <p:nvPr/>
          </p:nvSpPr>
          <p:spPr>
            <a:xfrm>
              <a:off x="1307979" y="1016726"/>
              <a:ext cx="1819794" cy="980844"/>
            </a:xfrm>
            <a:prstGeom prst="round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12"/>
            <p:cNvSpPr/>
            <p:nvPr/>
          </p:nvSpPr>
          <p:spPr>
            <a:xfrm>
              <a:off x="1355860" y="1064607"/>
              <a:ext cx="1724032" cy="8850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kern="12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909510" y="1942057"/>
            <a:ext cx="30070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YOU!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75285" y="4235497"/>
            <a:ext cx="3504911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Rick Fisher</a:t>
            </a:r>
          </a:p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Co. Schools</a:t>
            </a:r>
          </a:p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270-618-1463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9718029">
            <a:off x="1134526" y="2311387"/>
            <a:ext cx="35702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ricky.fisher@allen.kyschools.us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74632" y="4619138"/>
            <a:ext cx="3187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http://www.allen.kyschools.us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fisherrick.aspx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6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48" t="2529" b="1930"/>
          <a:stretch/>
        </p:blipFill>
        <p:spPr>
          <a:xfrm>
            <a:off x="454434" y="688472"/>
            <a:ext cx="8226394" cy="551712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573036" y="2411733"/>
            <a:ext cx="6599307" cy="10718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172343" y="1995797"/>
            <a:ext cx="5084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100</a:t>
            </a:r>
            <a:endParaRPr lang="en-US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474414" y="2411733"/>
            <a:ext cx="582606" cy="466035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57605" y="2741455"/>
            <a:ext cx="1968286" cy="5510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24893" y="6112386"/>
            <a:ext cx="6657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2008</a:t>
            </a:r>
            <a:endParaRPr lang="en-US" b="1" cap="none" spc="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1489" y="6109329"/>
            <a:ext cx="6197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2014</a:t>
            </a:r>
            <a:endParaRPr lang="en-US" b="1" cap="none" spc="0" dirty="0">
              <a:ln w="12700">
                <a:solidFill>
                  <a:srgbClr val="000000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99006" y="811922"/>
            <a:ext cx="2383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 10%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57020" y="1657243"/>
            <a:ext cx="25914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# 3 in Math</a:t>
            </a:r>
            <a:endParaRPr lang="en-US" sz="40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3265" y="2454696"/>
            <a:ext cx="641748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is school culture</a:t>
            </a:r>
          </a:p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ike a cup of coffee?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737" y="4811813"/>
            <a:ext cx="2971292" cy="1418526"/>
            <a:chOff x="2354123" y="1921852"/>
            <a:chExt cx="4435753" cy="3014296"/>
          </a:xfrm>
        </p:grpSpPr>
        <p:grpSp>
          <p:nvGrpSpPr>
            <p:cNvPr id="4" name="Group 3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14" name="Round Single Corner Rectangle 13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12" name="Round Single Corner Rectangle 11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10" name="Round Single Corner Rectangle 9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8" name="Round Single Corner Rectangle 7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482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7475" y="2388431"/>
            <a:ext cx="7808764" cy="2073857"/>
            <a:chOff x="885561" y="2388431"/>
            <a:chExt cx="7808764" cy="2073857"/>
          </a:xfrm>
        </p:grpSpPr>
        <p:sp>
          <p:nvSpPr>
            <p:cNvPr id="2" name="Rectangle 1"/>
            <p:cNvSpPr/>
            <p:nvPr/>
          </p:nvSpPr>
          <p:spPr>
            <a:xfrm>
              <a:off x="885561" y="2388431"/>
              <a:ext cx="2493553" cy="2073857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532437" y="2388431"/>
              <a:ext cx="2493553" cy="2073857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00772" y="2388431"/>
              <a:ext cx="2493553" cy="207385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360878" y="2967335"/>
            <a:ext cx="11554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3191" y="2967335"/>
            <a:ext cx="13528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0322" y="2967335"/>
            <a:ext cx="1198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2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4249744" y="189579"/>
            <a:ext cx="4571999" cy="3429000"/>
          </a:xfrm>
          <a:prstGeom prst="round1Rect">
            <a:avLst/>
          </a:prstGeom>
          <a:solidFill>
            <a:srgbClr val="FF0000">
              <a:alpha val="5000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276641" y="3765502"/>
            <a:ext cx="7021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“Leadership is the ability to rally people not for a single event, but for</a:t>
            </a:r>
          </a:p>
          <a:p>
            <a:r>
              <a:rPr lang="en-US" sz="4800" dirty="0" smtClean="0"/>
              <a:t>years.”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5071880" y="1476022"/>
            <a:ext cx="2845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Purpose?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09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rot="5400000">
            <a:off x="4991848" y="2667923"/>
            <a:ext cx="3429000" cy="4571999"/>
          </a:xfrm>
          <a:prstGeom prst="round1Rect">
            <a:avLst/>
          </a:prstGeom>
          <a:solidFill>
            <a:srgbClr val="FFD34E">
              <a:alpha val="5000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333510" y="408026"/>
            <a:ext cx="8120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/>
              <a:t>Leaders understand  </a:t>
            </a:r>
            <a:r>
              <a:rPr lang="en-US" sz="5400" dirty="0"/>
              <a:t>they must win hearts before minds.  </a:t>
            </a:r>
            <a:r>
              <a:rPr lang="en-US" sz="5400" dirty="0" smtClean="0"/>
              <a:t>They </a:t>
            </a:r>
            <a:r>
              <a:rPr lang="en-US" sz="5400" dirty="0"/>
              <a:t>start </a:t>
            </a:r>
            <a:r>
              <a:rPr lang="en-US" sz="5400" dirty="0" smtClean="0"/>
              <a:t>with </a:t>
            </a:r>
            <a:r>
              <a:rPr lang="en-US" sz="5400" u="sng" dirty="0"/>
              <a:t>why</a:t>
            </a:r>
            <a:r>
              <a:rPr lang="en-US" sz="5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827709" y="4505251"/>
            <a:ext cx="1739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41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 rot="10800000">
            <a:off x="132693" y="3296295"/>
            <a:ext cx="4571999" cy="3429000"/>
          </a:xfrm>
          <a:prstGeom prst="round1Rect">
            <a:avLst/>
          </a:prstGeom>
          <a:solidFill>
            <a:srgbClr val="0000FF">
              <a:alpha val="51000"/>
            </a:srgb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132692" y="193696"/>
            <a:ext cx="90113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“It is not logic </a:t>
            </a:r>
            <a:r>
              <a:rPr lang="en-US" sz="5400" dirty="0" smtClean="0"/>
              <a:t>&amp; </a:t>
            </a:r>
            <a:r>
              <a:rPr lang="en-US" sz="5400" dirty="0"/>
              <a:t>facts but our hopes </a:t>
            </a:r>
            <a:r>
              <a:rPr lang="en-US" sz="5400" dirty="0" smtClean="0"/>
              <a:t>and </a:t>
            </a:r>
            <a:r>
              <a:rPr lang="en-US" sz="5400" dirty="0"/>
              <a:t>dreams, our</a:t>
            </a:r>
          </a:p>
          <a:p>
            <a:r>
              <a:rPr lang="en-US" sz="5400" dirty="0"/>
              <a:t>hearts and </a:t>
            </a:r>
            <a:r>
              <a:rPr lang="en-US" sz="5400" dirty="0" smtClean="0"/>
              <a:t>our guts</a:t>
            </a:r>
            <a:r>
              <a:rPr lang="en-US" sz="5400" dirty="0"/>
              <a:t>, that drive </a:t>
            </a:r>
            <a:r>
              <a:rPr lang="en-US" sz="5400" dirty="0" smtClean="0"/>
              <a:t>                                      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4909656" y="2779019"/>
            <a:ext cx="40755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u</a:t>
            </a:r>
            <a:r>
              <a:rPr lang="en-US" sz="5400" dirty="0" smtClean="0"/>
              <a:t>s to try new things.”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1481469" y="4533346"/>
            <a:ext cx="1739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Why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93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6134</TotalTime>
  <Words>797</Words>
  <Application>Microsoft Macintosh PowerPoint</Application>
  <PresentationFormat>On-screen Show (4:3)</PresentationFormat>
  <Paragraphs>239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it the Same?</vt:lpstr>
      <vt:lpstr>Shaping the 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Allen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Fisher</dc:creator>
  <cp:lastModifiedBy>Rick Fisher</cp:lastModifiedBy>
  <cp:revision>65</cp:revision>
  <cp:lastPrinted>2014-11-03T20:05:22Z</cp:lastPrinted>
  <dcterms:created xsi:type="dcterms:W3CDTF">2014-10-17T19:57:13Z</dcterms:created>
  <dcterms:modified xsi:type="dcterms:W3CDTF">2014-11-10T14:26:12Z</dcterms:modified>
</cp:coreProperties>
</file>