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83B1F-E8ED-4B35-87FA-F3F938E17B8E}" type="datetimeFigureOut">
              <a:rPr lang="en-US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8C4F1-2C35-4312-8B22-385D852FC03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C4F1-2C35-4312-8B22-385D852FC03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C4F1-2C35-4312-8B22-385D852FC03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C4F1-2C35-4312-8B22-385D852FC03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C4F1-2C35-4312-8B22-385D852FC03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8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C4F1-2C35-4312-8B22-385D852FC03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8C4F1-2C35-4312-8B22-385D852FC03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23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3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02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9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7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2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6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3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FFFF"/>
                </a:solidFill>
                <a:latin typeface="Bookman Old Style"/>
              </a:rPr>
              <a:t>Creating a Culture of Peer Learning Through Discourse, Writing and Reflection</a:t>
            </a:r>
            <a:r>
              <a:rPr lang="en-US">
                <a:solidFill>
                  <a:srgbClr val="000000"/>
                </a:solidFill>
                <a:latin typeface="Calibri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2032069"/>
          </a:xfrm>
        </p:spPr>
        <p:txBody>
          <a:bodyPr>
            <a:normAutofit/>
          </a:bodyPr>
          <a:lstStyle/>
          <a:p>
            <a:endParaRPr lang="en-US" sz="2400">
              <a:latin typeface="Bookman Old Style"/>
            </a:endParaRPr>
          </a:p>
          <a:p>
            <a:r>
              <a:rPr lang="en-US" sz="2400">
                <a:latin typeface="Bookman Old Style"/>
              </a:rPr>
              <a:t>By: </a:t>
            </a:r>
            <a:r>
              <a:rPr lang="en-US" sz="2400" err="1">
                <a:latin typeface="Bookman Old Style"/>
              </a:rPr>
              <a:t>monica</a:t>
            </a:r>
            <a:r>
              <a:rPr lang="en-US" sz="2400">
                <a:latin typeface="Bookman Old Style"/>
              </a:rPr>
              <a:t> </a:t>
            </a:r>
            <a:r>
              <a:rPr lang="en-US" sz="2400" err="1">
                <a:latin typeface="Bookman Old Style"/>
              </a:rPr>
              <a:t>blevins</a:t>
            </a:r>
            <a:endParaRPr lang="en-US" sz="2400">
              <a:latin typeface="Bookman Old Style"/>
            </a:endParaRPr>
          </a:p>
          <a:p>
            <a:r>
              <a:rPr lang="en-US" sz="2400">
                <a:latin typeface="Bookman Old Style"/>
              </a:rPr>
              <a:t>2nd grade, Math</a:t>
            </a: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190500"/>
            <a:ext cx="10131427" cy="1468800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Bookman Old Style"/>
              </a:rPr>
              <a:t>Creating a safe space FOR STUDENT DISCOURSE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5" y="1847850"/>
            <a:ext cx="6366596" cy="4271963"/>
          </a:xfrm>
        </p:spPr>
        <p:txBody>
          <a:bodyPr>
            <a:normAutofit lnSpcReduction="10000"/>
          </a:bodyPr>
          <a:lstStyle/>
          <a:p>
            <a:pPr algn="ctr"/>
            <a:endParaRPr lang="en-US" sz="2400">
              <a:solidFill>
                <a:srgbClr val="FFFFFF"/>
              </a:solidFill>
              <a:latin typeface="Bookman Old Style"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latin typeface="Bookman Old Style"/>
              </a:rPr>
              <a:t>In THE PAST: RIGHT IS RIGHT. </a:t>
            </a:r>
            <a:endParaRPr lang="en-US" sz="2800">
              <a:solidFill>
                <a:srgbClr val="FFFFFF"/>
              </a:solidFill>
              <a:latin typeface="Bookman Old Style"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latin typeface="Bookman Old Style"/>
              </a:rPr>
              <a:t>VS. </a:t>
            </a:r>
            <a:endParaRPr lang="en-US" sz="2400">
              <a:latin typeface="Bookman Old Style"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latin typeface="Bookman Old Style"/>
              </a:rPr>
              <a:t>NOW: RIGHT IS RIGHT, BUT WRONG MEANS YOU TRIED!</a:t>
            </a:r>
          </a:p>
          <a:p>
            <a:pPr algn="ctr"/>
            <a:endParaRPr lang="en-US" sz="2400">
              <a:latin typeface="Bookman Old Style"/>
            </a:endParaRPr>
          </a:p>
          <a:p>
            <a:pPr algn="ctr"/>
            <a:r>
              <a:rPr lang="en-US" sz="2400">
                <a:latin typeface="Bookman Old Style"/>
              </a:rPr>
              <a:t>IMPACT: STUDENTS ARE MORE OPEN TO SHARING THEIR THINKING, EVEN IF IT'S WRONG – INCREASED RISK, INCREASED REWARD</a:t>
            </a:r>
          </a:p>
        </p:txBody>
      </p:sp>
      <p:pic>
        <p:nvPicPr>
          <p:cNvPr id="4" name="Picture 3" descr="image1.JPG"/>
          <p:cNvPicPr>
            <a:picLocks noChangeAspect="1"/>
          </p:cNvPicPr>
          <p:nvPr/>
        </p:nvPicPr>
        <p:blipFill>
          <a:blip r:embed="rId3"/>
          <a:srcRect t="5537" r="1346" b="16610"/>
          <a:stretch>
            <a:fillRect/>
          </a:stretch>
        </p:blipFill>
        <p:spPr>
          <a:xfrm>
            <a:off x="7254926" y="1380242"/>
            <a:ext cx="4051608" cy="42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3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25327"/>
              </p:ext>
            </p:extLst>
          </p:nvPr>
        </p:nvGraphicFramePr>
        <p:xfrm>
          <a:off x="504825" y="523875"/>
          <a:ext cx="11153208" cy="524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472">
                  <a:extLst>
                    <a:ext uri="{9D8B030D-6E8A-4147-A177-3AD203B41FA5}">
                      <a16:colId xmlns:a16="http://schemas.microsoft.com/office/drawing/2014/main" val="3531257727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3669901404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1622161832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3061852197"/>
                    </a:ext>
                  </a:extLst>
                </a:gridCol>
                <a:gridCol w="2231320">
                  <a:extLst>
                    <a:ext uri="{9D8B030D-6E8A-4147-A177-3AD203B41FA5}">
                      <a16:colId xmlns:a16="http://schemas.microsoft.com/office/drawing/2014/main" val="2089654307"/>
                    </a:ext>
                  </a:extLst>
                </a:gridCol>
              </a:tblGrid>
              <a:tr h="11842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Building a Community of Learners</a:t>
                      </a:r>
                    </a:p>
                  </a:txBody>
                  <a:tcPr marL="50426" marR="504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57332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Subcomponent</a:t>
                      </a:r>
                      <a:endParaRPr lang="en-US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(1) Novice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(2) Emergent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1, plus…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(3) Proficient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2, plus…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(4) Exemplar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3, plus…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extLst>
                  <a:ext uri="{0D108BD9-81ED-4DB2-BD59-A6C34878D82A}">
                    <a16:rowId xmlns:a16="http://schemas.microsoft.com/office/drawing/2014/main" val="940227355"/>
                  </a:ext>
                </a:extLst>
              </a:tr>
              <a:tr h="3269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Creates a climate of trust that allows for risk taking</a:t>
                      </a: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Leads classroom discussions.</a:t>
                      </a:r>
                      <a:endParaRPr lang="en-US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Leads discussions by inviting student thinking.</a:t>
                      </a:r>
                      <a:endParaRPr lang="en-US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Poses questions.</a:t>
                      </a:r>
                      <a:endParaRPr lang="en-US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Creates opportunities for students to make decisions and be leaders. </a:t>
                      </a:r>
                      <a:endParaRPr lang="en-US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Co-creates classrooms climate with students</a:t>
                      </a:r>
                      <a:endParaRPr lang="en-US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Engages all in student-centered learning experiences.</a:t>
                      </a:r>
                      <a:endParaRPr lang="en-US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>
                          <a:effectLst/>
                        </a:rPr>
                        <a:t>Poses open-ended questions that promote discussion</a:t>
                      </a:r>
                      <a:r>
                        <a:rPr lang="en-US" sz="1600">
                          <a:effectLst/>
                        </a:rPr>
                        <a:t>.</a:t>
                      </a:r>
                      <a:endParaRPr lang="en-US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>
                          <a:effectLst/>
                        </a:rPr>
                        <a:t>Models respect when addressing disagreements or misconceptions.</a:t>
                      </a:r>
                      <a:endParaRPr lang="en-US" u="sng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>
                          <a:effectLst/>
                        </a:rPr>
                        <a:t>Shares his/her own mistakes and self-corrections.</a:t>
                      </a:r>
                      <a:r>
                        <a:rPr lang="en-US" sz="1600">
                          <a:effectLst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Apprentices students in facilitating their own discussions, allowing teacher to participate and provide additional insights. </a:t>
                      </a:r>
                      <a:endParaRPr lang="en-US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Teaches students strategies and vocabulary for respectful exchanges of ideas. </a:t>
                      </a:r>
                      <a:endParaRPr lang="en-US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Teaches students to hold each other accountable in their conversations about ideas and behavior. </a:t>
                      </a:r>
                      <a:endParaRPr lang="en-US">
                        <a:effectLst/>
                      </a:endParaRPr>
                    </a:p>
                  </a:txBody>
                  <a:tcPr marL="50426" marR="50426" marT="0" marB="0" anchor="ctr"/>
                </a:tc>
                <a:extLst>
                  <a:ext uri="{0D108BD9-81ED-4DB2-BD59-A6C34878D82A}">
                    <a16:rowId xmlns:a16="http://schemas.microsoft.com/office/drawing/2014/main" val="2263580608"/>
                  </a:ext>
                </a:extLst>
              </a:tr>
            </a:tbl>
          </a:graphicData>
        </a:graphic>
      </p:graphicFrame>
      <p:sp>
        <p:nvSpPr>
          <p:cNvPr id="4" name="Arrow: Right 3"/>
          <p:cNvSpPr/>
          <p:nvPr/>
        </p:nvSpPr>
        <p:spPr>
          <a:xfrm rot="2700000">
            <a:off x="4600575" y="18749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/>
          <p:cNvSpPr/>
          <p:nvPr/>
        </p:nvSpPr>
        <p:spPr>
          <a:xfrm rot="7560000">
            <a:off x="8753475" y="1343025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3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190500"/>
            <a:ext cx="10131427" cy="1468800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Bookman Old Style"/>
              </a:rPr>
              <a:t>STUDENT 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5" y="1847850"/>
            <a:ext cx="10131425" cy="4271749"/>
          </a:xfrm>
        </p:spPr>
        <p:txBody>
          <a:bodyPr>
            <a:normAutofit fontScale="92500"/>
          </a:bodyPr>
          <a:lstStyle/>
          <a:p>
            <a:pPr algn="ctr"/>
            <a:endParaRPr lang="en-US" sz="2400">
              <a:latin typeface="Bookman Old Style"/>
            </a:endParaRPr>
          </a:p>
          <a:p>
            <a:pPr algn="ctr"/>
            <a:r>
              <a:rPr lang="en-US" sz="2400">
                <a:latin typeface="Bookman Old Style"/>
              </a:rPr>
              <a:t>In THE PAST: NO REFLECTION – STUDENT WORK/ASSESSMENTS USED AS the primary REFERENCE FOR WHAT STUDENTS KNOW</a:t>
            </a:r>
          </a:p>
          <a:p>
            <a:pPr algn="ctr"/>
            <a:r>
              <a:rPr lang="en-US" sz="2400">
                <a:latin typeface="Bookman Old Style"/>
              </a:rPr>
              <a:t>VS.</a:t>
            </a:r>
          </a:p>
          <a:p>
            <a:pPr algn="ctr"/>
            <a:r>
              <a:rPr lang="en-US" sz="2400">
                <a:latin typeface="Bookman Old Style"/>
              </a:rPr>
              <a:t>NOW: conferring and reflection used in addition to student work/assessments to assess students' learning</a:t>
            </a:r>
          </a:p>
          <a:p>
            <a:pPr algn="ctr"/>
            <a:endParaRPr lang="en-US" sz="2400">
              <a:latin typeface="Bookman Old Style"/>
            </a:endParaRPr>
          </a:p>
          <a:p>
            <a:pPr algn="ctr"/>
            <a:r>
              <a:rPr lang="en-US" sz="2400">
                <a:latin typeface="Bookman Old Style"/>
              </a:rPr>
              <a:t>IMPACT: STUDENTS ARE GAINING IMPORTANT SKILLS, BUT ALSO THINKING ABOUT THEMSELVES AS MATHEMATICIANS</a:t>
            </a:r>
          </a:p>
        </p:txBody>
      </p:sp>
    </p:spTree>
    <p:extLst>
      <p:ext uri="{BB962C8B-B14F-4D97-AF65-F5344CB8AC3E}">
        <p14:creationId xmlns:p14="http://schemas.microsoft.com/office/powerpoint/2010/main" val="11960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41309"/>
              </p:ext>
            </p:extLst>
          </p:nvPr>
        </p:nvGraphicFramePr>
        <p:xfrm>
          <a:off x="504825" y="523875"/>
          <a:ext cx="11153208" cy="4366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472">
                  <a:extLst>
                    <a:ext uri="{9D8B030D-6E8A-4147-A177-3AD203B41FA5}">
                      <a16:colId xmlns:a16="http://schemas.microsoft.com/office/drawing/2014/main" val="3531257727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3669901404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1622161832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3061852197"/>
                    </a:ext>
                  </a:extLst>
                </a:gridCol>
                <a:gridCol w="2231320">
                  <a:extLst>
                    <a:ext uri="{9D8B030D-6E8A-4147-A177-3AD203B41FA5}">
                      <a16:colId xmlns:a16="http://schemas.microsoft.com/office/drawing/2014/main" val="2089654307"/>
                    </a:ext>
                  </a:extLst>
                </a:gridCol>
              </a:tblGrid>
              <a:tr h="11842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Implementing the Workshop Model of Instruction</a:t>
                      </a:r>
                    </a:p>
                  </a:txBody>
                  <a:tcPr marL="50426" marR="504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57332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Subcomponent</a:t>
                      </a:r>
                      <a:endParaRPr lang="en-US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(1) Novice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(2) Emergent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1, plus…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(3) Proficient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2, plus…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(4) Exemplar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3, plus…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extLst>
                  <a:ext uri="{0D108BD9-81ED-4DB2-BD59-A6C34878D82A}">
                    <a16:rowId xmlns:a16="http://schemas.microsoft.com/office/drawing/2014/main" val="940227355"/>
                  </a:ext>
                </a:extLst>
              </a:tr>
              <a:tr h="3269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Provides opportunities for reflection</a:t>
                      </a: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Reviews class activities after work time. </a:t>
                      </a:r>
                      <a:endParaRPr lang="en-US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Reviews learning activities in light of objectives. </a:t>
                      </a: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Asks students to reflect on what they learned and why it matters. </a:t>
                      </a: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Invites students to consider what they are learning about themselves as learners. 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Encourages students to teach others what they learned as readers or writers.</a:t>
                      </a:r>
                    </a:p>
                  </a:txBody>
                  <a:tcPr marL="50426" marR="50426" marT="0" marB="0" anchor="ctr"/>
                </a:tc>
                <a:extLst>
                  <a:ext uri="{0D108BD9-81ED-4DB2-BD59-A6C34878D82A}">
                    <a16:rowId xmlns:a16="http://schemas.microsoft.com/office/drawing/2014/main" val="2263580608"/>
                  </a:ext>
                </a:extLst>
              </a:tr>
            </a:tbl>
          </a:graphicData>
        </a:graphic>
      </p:graphicFrame>
      <p:sp>
        <p:nvSpPr>
          <p:cNvPr id="4" name="Arrow: Right 3"/>
          <p:cNvSpPr/>
          <p:nvPr/>
        </p:nvSpPr>
        <p:spPr>
          <a:xfrm rot="2700000">
            <a:off x="4562475" y="22383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/>
          <p:cNvSpPr/>
          <p:nvPr/>
        </p:nvSpPr>
        <p:spPr>
          <a:xfrm rot="7560000">
            <a:off x="11020425" y="1552575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190500"/>
            <a:ext cx="10131427" cy="1468800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Bookman Old Style"/>
              </a:rPr>
              <a:t>MOVING FORWARD: writing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5" y="1847850"/>
            <a:ext cx="10131425" cy="4271749"/>
          </a:xfrm>
        </p:spPr>
        <p:txBody>
          <a:bodyPr>
            <a:normAutofit lnSpcReduction="10000"/>
          </a:bodyPr>
          <a:lstStyle/>
          <a:p>
            <a:pPr algn="ctr"/>
            <a:endParaRPr lang="en-US" sz="2400">
              <a:latin typeface="Bookman Old Style"/>
            </a:endParaRPr>
          </a:p>
          <a:p>
            <a:pPr algn="ctr"/>
            <a:r>
              <a:rPr lang="en-US" sz="2400">
                <a:latin typeface="Bookman Old Style"/>
              </a:rPr>
              <a:t>NOW: WRITING IS USED IN MATH SPORADICALLY</a:t>
            </a:r>
          </a:p>
          <a:p>
            <a:pPr algn="ctr"/>
            <a:r>
              <a:rPr lang="en-US" sz="2400">
                <a:latin typeface="Bookman Old Style"/>
              </a:rPr>
              <a:t>VS.</a:t>
            </a:r>
          </a:p>
          <a:p>
            <a:pPr algn="ctr"/>
            <a:r>
              <a:rPr lang="en-US" sz="2400">
                <a:latin typeface="Bookman Old Style"/>
              </a:rPr>
              <a:t>FUTURE PLANS: WRITING WILL BE INCORPORATED MORE CONSISTENTLY AS A MEANS FOR STUDENTS TO HOLD THEIR THINKING, ask questions, and reflect – Will serve as a springboard for reflection/debriefing</a:t>
            </a:r>
          </a:p>
          <a:p>
            <a:pPr algn="ctr"/>
            <a:endParaRPr lang="en-US" sz="2400">
              <a:latin typeface="Bookman Old Style"/>
            </a:endParaRPr>
          </a:p>
          <a:p>
            <a:pPr algn="ctr"/>
            <a:r>
              <a:rPr lang="en-US" sz="2400">
                <a:latin typeface="Bookman Old Style"/>
              </a:rPr>
              <a:t>EXPECTED IMPACT: stronger mathematicians who have a deeper understanding of mathematical content</a:t>
            </a:r>
          </a:p>
        </p:txBody>
      </p:sp>
    </p:spTree>
    <p:extLst>
      <p:ext uri="{BB962C8B-B14F-4D97-AF65-F5344CB8AC3E}">
        <p14:creationId xmlns:p14="http://schemas.microsoft.com/office/powerpoint/2010/main" val="265147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95372"/>
              </p:ext>
            </p:extLst>
          </p:nvPr>
        </p:nvGraphicFramePr>
        <p:xfrm>
          <a:off x="504825" y="523875"/>
          <a:ext cx="11153208" cy="4366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472">
                  <a:extLst>
                    <a:ext uri="{9D8B030D-6E8A-4147-A177-3AD203B41FA5}">
                      <a16:colId xmlns:a16="http://schemas.microsoft.com/office/drawing/2014/main" val="3531257727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3669901404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1622161832"/>
                    </a:ext>
                  </a:extLst>
                </a:gridCol>
                <a:gridCol w="2230472">
                  <a:extLst>
                    <a:ext uri="{9D8B030D-6E8A-4147-A177-3AD203B41FA5}">
                      <a16:colId xmlns:a16="http://schemas.microsoft.com/office/drawing/2014/main" val="3061852197"/>
                    </a:ext>
                  </a:extLst>
                </a:gridCol>
                <a:gridCol w="2231320">
                  <a:extLst>
                    <a:ext uri="{9D8B030D-6E8A-4147-A177-3AD203B41FA5}">
                      <a16:colId xmlns:a16="http://schemas.microsoft.com/office/drawing/2014/main" val="2089654307"/>
                    </a:ext>
                  </a:extLst>
                </a:gridCol>
              </a:tblGrid>
              <a:tr h="11842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Applying the Thinking Strategies Across Content to Deepen Understanding</a:t>
                      </a:r>
                    </a:p>
                  </a:txBody>
                  <a:tcPr marL="50426" marR="504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57332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Subcomponent</a:t>
                      </a:r>
                      <a:endParaRPr lang="en-US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(1) Novice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(2) Emergent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1, plus…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(3) Proficient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2, plus…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(4) Exemplar</a:t>
                      </a:r>
                      <a:endParaRPr lang="en-US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All of 3, plus…</a:t>
                      </a:r>
                      <a:endParaRPr lang="en-US" b="1">
                        <a:effectLst/>
                      </a:endParaRPr>
                    </a:p>
                  </a:txBody>
                  <a:tcPr marL="50426" marR="50426" marT="0" marB="0" anchor="ctr"/>
                </a:tc>
                <a:extLst>
                  <a:ext uri="{0D108BD9-81ED-4DB2-BD59-A6C34878D82A}">
                    <a16:rowId xmlns:a16="http://schemas.microsoft.com/office/drawing/2014/main" val="940227355"/>
                  </a:ext>
                </a:extLst>
              </a:tr>
              <a:tr h="3269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Holds thinking to remember and reuse</a:t>
                      </a: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Provides tools for students to hold thinking. </a:t>
                      </a:r>
                      <a:endParaRPr lang="en-US">
                        <a:effectLst/>
                      </a:endParaRP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Shows students multiple ways to hold and use their thinking (sticky notes, double column journals, graphic organizers, etc.) </a:t>
                      </a: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Matches the methods of holding thinking to the text and task. 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Demonstrates how students can use the "held" thinking in upcoming lessons. </a:t>
                      </a:r>
                    </a:p>
                  </a:txBody>
                  <a:tcPr marL="50426" marR="50426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Invites students to reflect on which ways of holding their thinking serve them best in different contexts. 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Creates ongoing needs for carefully </a:t>
                      </a:r>
                    </a:p>
                    <a:p>
                      <a:r>
                        <a:rPr lang="en-US" sz="1600">
                          <a:effectLst/>
                        </a:rPr>
                        <a:t>        "held" thinking. 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Offers structures for students to store and </a:t>
                      </a:r>
                      <a:r>
                        <a:rPr lang="en-US" sz="1600" err="1">
                          <a:effectLst/>
                        </a:rPr>
                        <a:t>access"held</a:t>
                      </a:r>
                      <a:r>
                        <a:rPr lang="en-US" sz="1600">
                          <a:effectLst/>
                        </a:rPr>
                        <a:t>" thinking over time. </a:t>
                      </a:r>
                    </a:p>
                  </a:txBody>
                  <a:tcPr marL="50426" marR="50426" marT="0" marB="0" anchor="ctr"/>
                </a:tc>
                <a:extLst>
                  <a:ext uri="{0D108BD9-81ED-4DB2-BD59-A6C34878D82A}">
                    <a16:rowId xmlns:a16="http://schemas.microsoft.com/office/drawing/2014/main" val="2263580608"/>
                  </a:ext>
                </a:extLst>
              </a:tr>
            </a:tbl>
          </a:graphicData>
        </a:graphic>
      </p:graphicFrame>
      <p:sp>
        <p:nvSpPr>
          <p:cNvPr id="4" name="Arrow: Right 3"/>
          <p:cNvSpPr/>
          <p:nvPr/>
        </p:nvSpPr>
        <p:spPr>
          <a:xfrm rot="4320000">
            <a:off x="2667000" y="21145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/>
          <p:cNvSpPr/>
          <p:nvPr/>
        </p:nvSpPr>
        <p:spPr>
          <a:xfrm rot="15240000">
            <a:off x="7924800" y="4743450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1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86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Celestial</vt:lpstr>
      <vt:lpstr>Creating a Culture of Peer Learning Through Discourse, Writing and Reflection </vt:lpstr>
      <vt:lpstr>Creating a safe space FOR STUDENT DISCOURSE</vt:lpstr>
      <vt:lpstr>PowerPoint Presentation</vt:lpstr>
      <vt:lpstr>STUDENT REFLECTION</vt:lpstr>
      <vt:lpstr>PowerPoint Presentation</vt:lpstr>
      <vt:lpstr>MOVING FORWARD: writing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Culture of Peer Learning Through Discourse, Writing and Reflection</dc:title>
  <dc:creator>Blevins, Monica</dc:creator>
  <cp:lastModifiedBy>Administrator</cp:lastModifiedBy>
  <cp:revision>2</cp:revision>
  <dcterms:modified xsi:type="dcterms:W3CDTF">2017-04-12T11:17:28Z</dcterms:modified>
</cp:coreProperties>
</file>