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21"/>
  </p:handoutMasterIdLst>
  <p:sldIdLst>
    <p:sldId id="256" r:id="rId2"/>
    <p:sldId id="280" r:id="rId3"/>
    <p:sldId id="277" r:id="rId4"/>
    <p:sldId id="281" r:id="rId5"/>
    <p:sldId id="285" r:id="rId6"/>
    <p:sldId id="291" r:id="rId7"/>
    <p:sldId id="261" r:id="rId8"/>
    <p:sldId id="273" r:id="rId9"/>
    <p:sldId id="276" r:id="rId10"/>
    <p:sldId id="275" r:id="rId11"/>
    <p:sldId id="264" r:id="rId12"/>
    <p:sldId id="268" r:id="rId13"/>
    <p:sldId id="270" r:id="rId14"/>
    <p:sldId id="298" r:id="rId15"/>
    <p:sldId id="299" r:id="rId16"/>
    <p:sldId id="300" r:id="rId17"/>
    <p:sldId id="289" r:id="rId18"/>
    <p:sldId id="294" r:id="rId19"/>
    <p:sldId id="29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frameSlides="1"/>
  <p:clrMru>
    <a:srgbClr val="865122"/>
    <a:srgbClr val="F99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1" autoAdjust="0"/>
    <p:restoredTop sz="94660"/>
  </p:normalViewPr>
  <p:slideViewPr>
    <p:cSldViewPr snapToGrid="0" snapToObjects="1">
      <p:cViewPr>
        <p:scale>
          <a:sx n="68" d="100"/>
          <a:sy n="68" d="100"/>
        </p:scale>
        <p:origin x="-2704" y="-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E6507-D931-A748-BC47-988BB7182AE3}" type="datetimeFigureOut">
              <a:rPr lang="en-US" smtClean="0"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CDB03-59A6-814F-95F1-291B7BD48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7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688EBB-1571-2B4D-B806-64E2EF306B69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xmlns:p14="http://schemas.microsoft.com/office/powerpoint/2010/main"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icky.fisher@allen.kyschools.us" TargetMode="External"/><Relationship Id="rId4" Type="http://schemas.openxmlformats.org/officeDocument/2006/relationships/hyperlink" Target="http://www.allen.kyschools.us/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IMG_0408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98294" y="1463749"/>
            <a:ext cx="1254125" cy="1254125"/>
          </a:xfrm>
        </p:spPr>
      </p:pic>
      <p:pic>
        <p:nvPicPr>
          <p:cNvPr id="16" name="Picture Placeholder 15" descr="IMG_0407.jpg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4" name="Picture 3" descr="IMG_0423.jp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100000" l="3268" r="96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41" y="499592"/>
            <a:ext cx="4523459" cy="60312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4" name="Picture Placeholder 33" descr="Danielson.png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11664"/>
          <a:stretch>
            <a:fillRect/>
          </a:stretch>
        </p:blipFill>
        <p:spPr>
          <a:xfrm>
            <a:off x="609600" y="2854325"/>
            <a:ext cx="3505200" cy="3505200"/>
          </a:xfrm>
        </p:spPr>
      </p:pic>
      <p:sp>
        <p:nvSpPr>
          <p:cNvPr id="35" name="Rectangle 34"/>
          <p:cNvSpPr/>
          <p:nvPr/>
        </p:nvSpPr>
        <p:spPr>
          <a:xfrm rot="20236401">
            <a:off x="660453" y="3762261"/>
            <a:ext cx="3403496" cy="14496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</a:t>
            </a:r>
          </a:p>
          <a:p>
            <a:pPr algn="ctr">
              <a:lnSpc>
                <a:spcPct val="80000"/>
              </a:lnSpc>
            </a:pP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Exempla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ry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0521313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83675" y="1622630"/>
            <a:ext cx="3094165" cy="3227450"/>
            <a:chOff x="2133536" y="2306091"/>
            <a:chExt cx="4876928" cy="2245818"/>
          </a:xfrm>
        </p:grpSpPr>
        <p:grpSp>
          <p:nvGrpSpPr>
            <p:cNvPr id="17" name="Group 16"/>
            <p:cNvGrpSpPr/>
            <p:nvPr/>
          </p:nvGrpSpPr>
          <p:grpSpPr>
            <a:xfrm>
              <a:off x="2133536" y="2306091"/>
              <a:ext cx="2438464" cy="1122908"/>
              <a:chOff x="-1" y="0"/>
              <a:chExt cx="2438464" cy="1122908"/>
            </a:xfrm>
          </p:grpSpPr>
          <p:sp>
            <p:nvSpPr>
              <p:cNvPr id="30" name="Round Single Corner Rectangle 29"/>
              <p:cNvSpPr/>
              <p:nvPr/>
            </p:nvSpPr>
            <p:spPr>
              <a:xfrm rot="16200000">
                <a:off x="657776" y="-657777"/>
                <a:ext cx="1122908" cy="2438462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571999" y="2306091"/>
              <a:ext cx="2438464" cy="1122908"/>
              <a:chOff x="2438462" y="0"/>
              <a:chExt cx="2438464" cy="1122908"/>
            </a:xfrm>
          </p:grpSpPr>
          <p:sp>
            <p:nvSpPr>
              <p:cNvPr id="28" name="Round Single Corner Rectangle 27"/>
              <p:cNvSpPr/>
              <p:nvPr/>
            </p:nvSpPr>
            <p:spPr>
              <a:xfrm>
                <a:off x="2438462" y="0"/>
                <a:ext cx="2438464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 smtClean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6" name="Round Single Corner Rectangle 25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72000" y="3429001"/>
              <a:ext cx="2438464" cy="1122908"/>
              <a:chOff x="2438463" y="1122910"/>
              <a:chExt cx="2438464" cy="1122908"/>
            </a:xfrm>
          </p:grpSpPr>
          <p:sp>
            <p:nvSpPr>
              <p:cNvPr id="24" name="Round Single Corner Rectangle 23"/>
              <p:cNvSpPr/>
              <p:nvPr/>
            </p:nvSpPr>
            <p:spPr>
              <a:xfrm rot="5400000">
                <a:off x="3096241" y="465132"/>
                <a:ext cx="1122908" cy="2438464"/>
              </a:xfrm>
              <a:prstGeom prst="round1Rect">
                <a:avLst/>
              </a:prstGeom>
              <a:solidFill>
                <a:srgbClr val="FFD34E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572000" y="604866"/>
            <a:ext cx="4386215" cy="526297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“It </a:t>
            </a:r>
            <a:r>
              <a:rPr lang="en-US" sz="2400" dirty="0"/>
              <a:t>was time for change, a change that has caused me some very frustrating moments, lots of plan changes and many sleepless nights.  However, I’m proud to say I wouldn’t go back to the “good teacher” I thought I </a:t>
            </a:r>
            <a:r>
              <a:rPr lang="en-US" sz="2400" dirty="0" smtClean="0"/>
              <a:t>was. </a:t>
            </a: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learning and thinking I’ve seen take place in my classroom this year has been amazing!  It hasn’t been easy for me, but the changes have been worth every struggle and </a:t>
            </a:r>
            <a:r>
              <a:rPr lang="en-US" sz="2400" dirty="0" smtClean="0"/>
              <a:t>doubt”.                    </a:t>
            </a:r>
            <a:r>
              <a:rPr lang="en-US" sz="1200" dirty="0" smtClean="0"/>
              <a:t>8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grade reading teacher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93485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294860"/>
            <a:ext cx="3635375" cy="1696279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1800" dirty="0"/>
              <a:t>A lesson in which students are engaged usually has a discernible structure: </a:t>
            </a:r>
            <a:r>
              <a:rPr lang="en-US" sz="1800" b="1" dirty="0"/>
              <a:t>a beginning, a middle, and an end, with scaffolding provided by the teacher or by the activities themselves.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051425" y="4791083"/>
            <a:ext cx="3635375" cy="154787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The best evidence for student engagement is </a:t>
            </a:r>
            <a:r>
              <a:rPr lang="en-US" sz="1800" b="1" dirty="0">
                <a:solidFill>
                  <a:srgbClr val="000000"/>
                </a:solidFill>
              </a:rPr>
              <a:t>what students are saying and doing</a:t>
            </a:r>
            <a:r>
              <a:rPr lang="en-US" sz="1800" dirty="0">
                <a:solidFill>
                  <a:srgbClr val="000000"/>
                </a:solidFill>
              </a:rPr>
              <a:t> as a consequence of what the teacher does, or has done, or has planned. 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28600" y="2465882"/>
            <a:ext cx="4267200" cy="4267200"/>
          </a:xfrm>
          <a:ln>
            <a:solidFill>
              <a:schemeClr val="bg1"/>
            </a:solidFill>
          </a:ln>
        </p:spPr>
      </p:sp>
      <p:grpSp>
        <p:nvGrpSpPr>
          <p:cNvPr id="5" name="Group 4"/>
          <p:cNvGrpSpPr/>
          <p:nvPr/>
        </p:nvGrpSpPr>
        <p:grpSpPr>
          <a:xfrm>
            <a:off x="233156" y="2419460"/>
            <a:ext cx="4470460" cy="3379304"/>
            <a:chOff x="2133536" y="2306091"/>
            <a:chExt cx="4876927" cy="2245817"/>
          </a:xfrm>
        </p:grpSpPr>
        <p:grpSp>
          <p:nvGrpSpPr>
            <p:cNvPr id="6" name="Group 5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19" name="Round Single Corner Rectangle 18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/>
                  <a:t>Students as Customers of Instruction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17" name="Round Single Corner Rectangle 16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/>
                  <a:t>Student-Centered </a:t>
                </a:r>
                <a:r>
                  <a:rPr lang="en-US" sz="2400" kern="1200" dirty="0" smtClean="0"/>
                  <a:t>Classrooms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15" name="Round Single Corner Rectangle 14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/>
                  <a:t>Professional Learning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3" name="Round Single Corner Rectangle 12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D34E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>
                    <a:solidFill>
                      <a:schemeClr val="tx1"/>
                    </a:solidFill>
                  </a:rPr>
                  <a:t>Assessment for Learning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/>
                  <a:t>High Expectations</a:t>
                </a:r>
              </a:p>
            </p:txBody>
          </p:sp>
        </p:grpSp>
      </p:grpSp>
      <p:sp>
        <p:nvSpPr>
          <p:cNvPr id="21" name="Text Placeholder 2"/>
          <p:cNvSpPr txBox="1">
            <a:spLocks/>
          </p:cNvSpPr>
          <p:nvPr/>
        </p:nvSpPr>
        <p:spPr>
          <a:xfrm>
            <a:off x="5051425" y="2301319"/>
            <a:ext cx="3635375" cy="218797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The teacher organizes student tasks to provide cognitive challenge and then encourages students to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reflect on what they have done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and what they have learned.  This is, the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lesson has closure,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in which students derive the important learning from their own actions.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0" y="1076739"/>
            <a:ext cx="3964609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3c  Engaging Students in Learning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7423004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Why Student Centered?</a:t>
            </a:r>
            <a:endParaRPr lang="en-US" dirty="0"/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>
          <a:xfrm rot="16200000">
            <a:off x="457200" y="416859"/>
            <a:ext cx="6019800" cy="5615642"/>
          </a:xfrm>
        </p:spPr>
        <p:txBody>
          <a:bodyPr/>
          <a:lstStyle/>
          <a:p>
            <a:endParaRPr lang="en-US" dirty="0" smtClean="0"/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/>
              <a:t>..typically </a:t>
            </a:r>
            <a:r>
              <a:rPr lang="en-US" dirty="0"/>
              <a:t>have both teacher-led and student-centered components, ..</a:t>
            </a:r>
            <a:r>
              <a:rPr lang="en-US" b="1" dirty="0"/>
              <a:t>The typical sequence is for teacher-led explicit instruction to be followed by a gradual release of responsibility to the students themselves</a:t>
            </a:r>
            <a:r>
              <a:rPr lang="en-US" dirty="0"/>
              <a:t>. The studies have shown that </a:t>
            </a:r>
            <a:r>
              <a:rPr lang="en-US" b="1" dirty="0"/>
              <a:t>students who are taught to use a variety of cognitive and metacognitive strategies have greater gains in metacognitive awareness and academic achievement </a:t>
            </a:r>
            <a:r>
              <a:rPr lang="en-US" dirty="0"/>
              <a:t>than students who do not receive the training.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1800" dirty="0" smtClean="0"/>
              <a:t>Hattie &amp; </a:t>
            </a:r>
            <a:r>
              <a:rPr lang="en-US" sz="1800" dirty="0" err="1" smtClean="0"/>
              <a:t>Anderman</a:t>
            </a:r>
            <a:r>
              <a:rPr lang="en-US" sz="1800" dirty="0" smtClean="0"/>
              <a:t> 2013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7" b="98788" l="9607" r="899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40" y="5307524"/>
            <a:ext cx="1731634" cy="12476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2032" y="1622627"/>
            <a:ext cx="5472889" cy="3227450"/>
            <a:chOff x="2133536" y="2306091"/>
            <a:chExt cx="4876928" cy="2245818"/>
          </a:xfrm>
        </p:grpSpPr>
        <p:grpSp>
          <p:nvGrpSpPr>
            <p:cNvPr id="7" name="Group 6"/>
            <p:cNvGrpSpPr/>
            <p:nvPr/>
          </p:nvGrpSpPr>
          <p:grpSpPr>
            <a:xfrm>
              <a:off x="2133536" y="2306091"/>
              <a:ext cx="2438464" cy="1122908"/>
              <a:chOff x="-1" y="0"/>
              <a:chExt cx="2438464" cy="1122908"/>
            </a:xfrm>
          </p:grpSpPr>
          <p:sp>
            <p:nvSpPr>
              <p:cNvPr id="20" name="Round Single Corner Rectangle 19"/>
              <p:cNvSpPr/>
              <p:nvPr/>
            </p:nvSpPr>
            <p:spPr>
              <a:xfrm rot="16200000">
                <a:off x="657776" y="-657777"/>
                <a:ext cx="1122908" cy="2438462"/>
              </a:xfrm>
              <a:prstGeom prst="round1Rect">
                <a:avLst/>
              </a:prstGeom>
              <a:solidFill>
                <a:srgbClr val="008000">
                  <a:alpha val="2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71999" y="2306091"/>
              <a:ext cx="2438464" cy="1122908"/>
              <a:chOff x="2438462" y="0"/>
              <a:chExt cx="2438464" cy="1122908"/>
            </a:xfrm>
          </p:grpSpPr>
          <p:sp>
            <p:nvSpPr>
              <p:cNvPr id="18" name="Round Single Corner Rectangle 17"/>
              <p:cNvSpPr/>
              <p:nvPr/>
            </p:nvSpPr>
            <p:spPr>
              <a:xfrm>
                <a:off x="2438462" y="0"/>
                <a:ext cx="2438464" cy="1122908"/>
              </a:xfrm>
              <a:prstGeom prst="round1Rect">
                <a:avLst/>
              </a:prstGeom>
              <a:solidFill>
                <a:srgbClr val="FF0000">
                  <a:alpha val="17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 smtClean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16" name="Round Single Corner Rectangle 15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>
                  <a:alpha val="1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572000" y="3429001"/>
              <a:ext cx="2438464" cy="1122908"/>
              <a:chOff x="2438463" y="1122910"/>
              <a:chExt cx="2438464" cy="1122908"/>
            </a:xfrm>
          </p:grpSpPr>
          <p:sp>
            <p:nvSpPr>
              <p:cNvPr id="14" name="Round Single Corner Rectangle 13"/>
              <p:cNvSpPr/>
              <p:nvPr/>
            </p:nvSpPr>
            <p:spPr>
              <a:xfrm rot="5400000">
                <a:off x="3096241" y="465132"/>
                <a:ext cx="1122908" cy="2438464"/>
              </a:xfrm>
              <a:prstGeom prst="round1Rect">
                <a:avLst/>
              </a:prstGeom>
              <a:solidFill>
                <a:srgbClr val="FFD34E">
                  <a:alpha val="1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>
                  <a:alpha val="16000"/>
                </a:srgb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018233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2026748" y="1566155"/>
            <a:ext cx="6937715" cy="4609224"/>
            <a:chOff x="2026748" y="1566155"/>
            <a:chExt cx="6937715" cy="4609224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22632" y="1797527"/>
              <a:ext cx="29418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Minilesson</a:t>
              </a:r>
              <a:endPara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142412" y="1413327"/>
            <a:ext cx="5906644" cy="5094134"/>
            <a:chOff x="2142412" y="1413327"/>
            <a:chExt cx="5906644" cy="5094134"/>
          </a:xfrm>
        </p:grpSpPr>
        <p:sp>
          <p:nvSpPr>
            <p:cNvPr id="59" name="Block Arc 58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029880" y="5060911"/>
              <a:ext cx="301917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Student </a:t>
              </a:r>
            </a:p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Work Time</a:t>
              </a:r>
              <a:endPara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76234" y="1561865"/>
            <a:ext cx="6334685" cy="4352197"/>
            <a:chOff x="176234" y="1561865"/>
            <a:chExt cx="6334685" cy="4352197"/>
          </a:xfrm>
        </p:grpSpPr>
        <p:sp>
          <p:nvSpPr>
            <p:cNvPr id="60" name="Block Arc 59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76234" y="1797527"/>
              <a:ext cx="2775119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Debrief – </a:t>
              </a:r>
            </a:p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Reflection</a:t>
              </a:r>
              <a:endPara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358509" y="2774116"/>
            <a:ext cx="2005080" cy="1988674"/>
            <a:chOff x="3358509" y="2774116"/>
            <a:chExt cx="2005080" cy="1988674"/>
          </a:xfrm>
        </p:grpSpPr>
        <p:sp>
          <p:nvSpPr>
            <p:cNvPr id="64" name="Oval 63"/>
            <p:cNvSpPr/>
            <p:nvPr/>
          </p:nvSpPr>
          <p:spPr>
            <a:xfrm>
              <a:off x="3358509" y="2774116"/>
              <a:ext cx="2005080" cy="1988674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09340" y="3352955"/>
              <a:ext cx="1857475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Exemplary </a:t>
              </a:r>
            </a:p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Practice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08359" y="71240"/>
            <a:ext cx="332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Workshop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12993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42075" y="1013107"/>
            <a:ext cx="3563688" cy="3591269"/>
            <a:chOff x="2026748" y="1413326"/>
            <a:chExt cx="3789667" cy="3823762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71058" y="1491731"/>
              <a:ext cx="3701047" cy="3789667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solidFill>
              <a:srgbClr val="008000">
                <a:alpha val="61000"/>
              </a:srgbClr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16724691" flipV="1">
              <a:off x="2125336" y="1409658"/>
              <a:ext cx="3636678" cy="3644014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6548115" flipV="1">
              <a:off x="2172765" y="1493333"/>
              <a:ext cx="3494664" cy="3573193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59184" y="249579"/>
            <a:ext cx="8905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Direct Instruction – Mini-lesson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62496"/>
              </p:ext>
            </p:extLst>
          </p:nvPr>
        </p:nvGraphicFramePr>
        <p:xfrm>
          <a:off x="195418" y="4690313"/>
          <a:ext cx="8716421" cy="198710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8716421"/>
              </a:tblGrid>
              <a:tr h="268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8000"/>
                    </a:solidFill>
                  </a:tcPr>
                </a:tc>
              </a:tr>
              <a:tr h="16365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 links the instructional purpose of the lesson to the students’ interests; the directions and procedures are clear and anticipate possible student misunderstanding.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teacher’s explanation of content is thorough and clear, developing conceptual understanding through artful scaffolding and connecting with students’ interest.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51745" y="1201695"/>
            <a:ext cx="4561557" cy="3214092"/>
            <a:chOff x="2133536" y="2306091"/>
            <a:chExt cx="4876927" cy="2245817"/>
          </a:xfrm>
        </p:grpSpPr>
        <p:grpSp>
          <p:nvGrpSpPr>
            <p:cNvPr id="14" name="Group 13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7" name="Round Single Corner Rectangle 26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5" name="Round Single Corner Rectangle 24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3" name="Round Single Corner Rectangle 22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21" name="Round Single Corner Rectangle 20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612072" y="2960238"/>
            <a:ext cx="19996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Define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Purpose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072" y="1585438"/>
            <a:ext cx="2274982" cy="543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Connect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745" y="1585438"/>
            <a:ext cx="2031325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Scaffold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745" y="3347629"/>
            <a:ext cx="1981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83202" y="1496877"/>
            <a:ext cx="1890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Hook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14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49118" y="3190079"/>
            <a:ext cx="3825504" cy="3667921"/>
            <a:chOff x="2026748" y="1413327"/>
            <a:chExt cx="4617871" cy="4762052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solidFill>
              <a:srgbClr val="FF0000">
                <a:alpha val="4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894983"/>
              </p:ext>
            </p:extLst>
          </p:nvPr>
        </p:nvGraphicFramePr>
        <p:xfrm>
          <a:off x="0" y="3526135"/>
          <a:ext cx="9115196" cy="155434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15196"/>
              </a:tblGrid>
              <a:tr h="2388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3B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1203825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 uses a variety or series of questions or prompts to challenge students cognitively, advance high-level thinking and discourse, and promote metacognition.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formulate many questions, initiate topics, and make unsolicited contributions.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74618" y="441983"/>
            <a:ext cx="4009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Student </a:t>
            </a:r>
          </a:p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Work time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4802" y="181030"/>
            <a:ext cx="4561557" cy="3214092"/>
            <a:chOff x="2133536" y="2306091"/>
            <a:chExt cx="4876927" cy="2245817"/>
          </a:xfrm>
        </p:grpSpPr>
        <p:grpSp>
          <p:nvGrpSpPr>
            <p:cNvPr id="11" name="Group 10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5" name="Round Single Corner Rectangle 24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3" name="Round Single Corner Rectangle 22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1" name="Round Single Corner Rectangle 20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9" name="Round Single Corner Rectangle 18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2558365" y="1954701"/>
            <a:ext cx="22279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Rigorous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Task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071" y="301573"/>
            <a:ext cx="22533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Release to 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Grapple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828" y="301573"/>
            <a:ext cx="23514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Partners/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Groups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902" y="1997516"/>
            <a:ext cx="2194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Promote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Discourse</a:t>
            </a: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472191"/>
              </p:ext>
            </p:extLst>
          </p:nvPr>
        </p:nvGraphicFramePr>
        <p:xfrm>
          <a:off x="-1" y="4772181"/>
          <a:ext cx="9115197" cy="208581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15197"/>
              </a:tblGrid>
              <a:tr h="328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1735299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</a:rPr>
                        <a:t>Virtually all students are intellectually engaged in challenging content through well-designed learning tasks and suitable scaffolding by the teacher..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</a:rPr>
                        <a:t>In addition, there is evidence of some student initiation of inquiry and of student contribution to the exploration of important content.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</a:rPr>
                        <a:t>Students may have some choice in how they complete tasks and may serve as resources for one another.</a:t>
                      </a:r>
                      <a:r>
                        <a:rPr lang="en-US" dirty="0" smtClean="0"/>
                        <a:t> </a:t>
                      </a:r>
                      <a:endParaRPr lang="en-US" dirty="0" smtClean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3369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9907" y="1510768"/>
            <a:ext cx="4746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Teacher Moves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5981" y="143297"/>
            <a:ext cx="3883733" cy="3980562"/>
            <a:chOff x="2026748" y="1413327"/>
            <a:chExt cx="4617871" cy="4762052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solidFill>
              <a:srgbClr val="FF0000">
                <a:alpha val="2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4116946"/>
            <a:ext cx="404990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Student </a:t>
            </a:r>
          </a:p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Work Time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041493"/>
              </p:ext>
            </p:extLst>
          </p:nvPr>
        </p:nvGraphicFramePr>
        <p:xfrm>
          <a:off x="0" y="0"/>
          <a:ext cx="9144000" cy="352824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44000"/>
              </a:tblGrid>
              <a:tr h="239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3D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317772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is fully integrated into instruction through extensive use of formative assessment.</a:t>
                      </a:r>
                    </a:p>
                    <a:p>
                      <a:pPr marL="285750" lvl="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Questions, prompts, assessments are used regularly to diagnose evidence of learning by individual students.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 monitoring of student understanding is sophisticated and continuous: the teacher is constantly “taking the pulse” of the class.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Feedback to students is specific and timely, and is provided from many sources including other students.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While students are working, the teacher circulates, providing substantive feedback to individual students.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007915" y="3545798"/>
            <a:ext cx="4561557" cy="3214092"/>
            <a:chOff x="2133536" y="2306091"/>
            <a:chExt cx="4876927" cy="2245817"/>
          </a:xfrm>
        </p:grpSpPr>
        <p:grpSp>
          <p:nvGrpSpPr>
            <p:cNvPr id="11" name="Group 10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5" name="Round Single Corner Rectangle 24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3" name="Round Single Corner Rectangle 22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1" name="Round Single Corner Rectangle 20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9" name="Round Single Corner Rectangle 18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6182954" y="5816063"/>
            <a:ext cx="24330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Conferring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2606" y="4116946"/>
            <a:ext cx="2150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Assessing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4875" y="5758531"/>
            <a:ext cx="2001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Planning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91761" y="3674028"/>
            <a:ext cx="2331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Feedback/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7115854" y="4874358"/>
            <a:ext cx="787503" cy="9650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4030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649" y="2159800"/>
            <a:ext cx="3971987" cy="4109048"/>
            <a:chOff x="2026748" y="1413327"/>
            <a:chExt cx="4617871" cy="4762052"/>
          </a:xfrm>
        </p:grpSpPr>
        <p:sp>
          <p:nvSpPr>
            <p:cNvPr id="11" name="Block Arc 10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Block Arc 11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solidFill>
              <a:srgbClr val="FFFF00">
                <a:alpha val="52000"/>
              </a:srgbClr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924706"/>
              </p:ext>
            </p:extLst>
          </p:nvPr>
        </p:nvGraphicFramePr>
        <p:xfrm>
          <a:off x="1" y="3636868"/>
          <a:ext cx="9143999" cy="1408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43999"/>
              </a:tblGrid>
              <a:tr h="219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3C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1058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summarize their learning from the lesson.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have the opportunity for both reflection and closure after the lesson to consolidate their understanding. 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2009" y="220808"/>
            <a:ext cx="37112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Debrief-</a:t>
            </a:r>
          </a:p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Reflection</a:t>
            </a: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089074"/>
              </p:ext>
            </p:extLst>
          </p:nvPr>
        </p:nvGraphicFramePr>
        <p:xfrm>
          <a:off x="1" y="4861561"/>
          <a:ext cx="9143999" cy="19964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43999"/>
              </a:tblGrid>
              <a:tr h="296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3D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1475586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self-assess and monitor their progress.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variety of feedback, from both their teacher and their peers, is accurate, specific, and advances learning.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 uses exit tickets to elicit evidence of individual student understanding.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offer feedback to their classmates on their work.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dirty="0" smtClean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181245" y="176157"/>
            <a:ext cx="4561557" cy="3214092"/>
            <a:chOff x="2133536" y="2306091"/>
            <a:chExt cx="4876927" cy="2245817"/>
          </a:xfrm>
        </p:grpSpPr>
        <p:grpSp>
          <p:nvGrpSpPr>
            <p:cNvPr id="15" name="Group 14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8" name="Round Single Corner Rectangle 27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6" name="Round Single Corner Rectangle 25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4" name="Round Single Corner Rectangle 23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22" name="Round Single Corner Rectangle 21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480645" y="1892691"/>
            <a:ext cx="22621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Share </a:t>
            </a:r>
          </a:p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Thinking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6723" y="634388"/>
            <a:ext cx="2444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Self-Assess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171972">
            <a:off x="4026930" y="2253481"/>
            <a:ext cx="2453917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Connections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7155" y="572833"/>
            <a:ext cx="2294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Synthesis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98931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475"/>
            <a:ext cx="8913813" cy="914400"/>
          </a:xfrm>
        </p:spPr>
        <p:txBody>
          <a:bodyPr/>
          <a:lstStyle/>
          <a:p>
            <a:r>
              <a:rPr lang="en-US" dirty="0" smtClean="0"/>
              <a:t>The skill connections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41" y="2482652"/>
            <a:ext cx="4176772" cy="2654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7014" y="1941942"/>
            <a:ext cx="31633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Danielson Domain 3</a:t>
            </a:r>
            <a:endParaRPr lang="en-US" sz="2400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569" y="3619751"/>
            <a:ext cx="40252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</a:t>
            </a:r>
            <a:r>
              <a:rPr lang="en-US" sz="2400" baseline="300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</a:t>
            </a:r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Century Learning Skills</a:t>
            </a:r>
            <a:endParaRPr lang="en-US" sz="2400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0" y="4290388"/>
            <a:ext cx="4394360" cy="2327195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463256" y="5715968"/>
            <a:ext cx="44505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Workshop &amp; Thinking Strategies</a:t>
            </a:r>
            <a:endParaRPr lang="en-US" sz="2400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344" t="11581" r="3556" b="1877"/>
          <a:stretch/>
        </p:blipFill>
        <p:spPr>
          <a:xfrm>
            <a:off x="252568" y="1298875"/>
            <a:ext cx="4323212" cy="24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3622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43" y="44045"/>
            <a:ext cx="6697627" cy="66976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61281" y="3392859"/>
            <a:ext cx="3750562" cy="728943"/>
          </a:xfrm>
        </p:spPr>
        <p:txBody>
          <a:bodyPr/>
          <a:lstStyle/>
          <a:p>
            <a:r>
              <a:rPr lang="en-US" dirty="0" smtClean="0">
                <a:latin typeface="Apple Chancery"/>
                <a:cs typeface="Apple Chancery"/>
              </a:rPr>
              <a:t>It’s Morning Again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41881" y="4617565"/>
            <a:ext cx="5638800" cy="1500187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Thank You!!</a:t>
            </a:r>
          </a:p>
          <a:p>
            <a:r>
              <a:rPr lang="en-US" sz="2000" dirty="0" smtClean="0"/>
              <a:t>Rick Fisher – Allen County Schools</a:t>
            </a:r>
          </a:p>
          <a:p>
            <a:r>
              <a:rPr lang="en-US" sz="2000" dirty="0">
                <a:hlinkClick r:id="rId3"/>
              </a:rPr>
              <a:t>r</a:t>
            </a:r>
            <a:r>
              <a:rPr lang="en-US" sz="2000" dirty="0" smtClean="0">
                <a:hlinkClick r:id="rId3"/>
              </a:rPr>
              <a:t>icky.fisher@allen.kyschools.us</a:t>
            </a:r>
            <a:endParaRPr lang="en-US" sz="2000" dirty="0" smtClean="0"/>
          </a:p>
          <a:p>
            <a:r>
              <a:rPr lang="en-US" sz="2000" dirty="0" smtClean="0">
                <a:hlinkClick r:id="rId4"/>
              </a:rPr>
              <a:t>www.allen.kyschools.us/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566961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 txBox="1">
            <a:spLocks noChangeArrowheads="1"/>
          </p:cNvSpPr>
          <p:nvPr/>
        </p:nvSpPr>
        <p:spPr bwMode="auto">
          <a:xfrm>
            <a:off x="3095719" y="228600"/>
            <a:ext cx="6302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2209800" y="1981200"/>
            <a:ext cx="6553200" cy="4572000"/>
          </a:xfrm>
          <a:prstGeom prst="rect">
            <a:avLst/>
          </a:prstGeom>
          <a:solidFill>
            <a:srgbClr val="00800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286000" y="4191000"/>
            <a:ext cx="6477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5257800" y="1981200"/>
            <a:ext cx="0" cy="4495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2438400" y="2895600"/>
            <a:ext cx="2590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solidFill>
                  <a:schemeClr val="bg1"/>
                </a:solidFill>
                <a:cs typeface="+mn-cs"/>
              </a:rPr>
              <a:t>Mastery Learners</a:t>
            </a: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2209800" y="1981200"/>
            <a:ext cx="8382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86000" y="213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smtClean="0">
                <a:solidFill>
                  <a:schemeClr val="tx2"/>
                </a:solidFill>
                <a:cs typeface="+mn-cs"/>
              </a:rPr>
              <a:t>35%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343400" y="3581400"/>
            <a:ext cx="914400" cy="609600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419600" y="3657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cs typeface="+mn-cs"/>
              </a:rPr>
              <a:t>12%</a:t>
            </a:r>
          </a:p>
        </p:txBody>
      </p:sp>
      <p:sp>
        <p:nvSpPr>
          <p:cNvPr id="16395" name="Rectangle 12"/>
          <p:cNvSpPr>
            <a:spLocks noChangeArrowheads="1"/>
          </p:cNvSpPr>
          <p:nvPr/>
        </p:nvSpPr>
        <p:spPr bwMode="auto">
          <a:xfrm>
            <a:off x="2209800" y="4191000"/>
            <a:ext cx="762000" cy="609600"/>
          </a:xfrm>
          <a:prstGeom prst="rect">
            <a:avLst/>
          </a:prstGeom>
          <a:solidFill>
            <a:schemeClr val="bg1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495800" y="5943600"/>
            <a:ext cx="762000" cy="609600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001000" y="3581400"/>
            <a:ext cx="762000" cy="6096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8001000" y="5943600"/>
            <a:ext cx="762000" cy="609600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399" name="Rectangle 16"/>
          <p:cNvSpPr>
            <a:spLocks noChangeArrowheads="1"/>
          </p:cNvSpPr>
          <p:nvPr/>
        </p:nvSpPr>
        <p:spPr bwMode="auto">
          <a:xfrm>
            <a:off x="5257800" y="1981200"/>
            <a:ext cx="762000" cy="609600"/>
          </a:xfrm>
          <a:prstGeom prst="rect">
            <a:avLst/>
          </a:prstGeom>
          <a:solidFill>
            <a:schemeClr val="bg1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400" name="Rectangle 17"/>
          <p:cNvSpPr>
            <a:spLocks noChangeArrowheads="1"/>
          </p:cNvSpPr>
          <p:nvPr/>
        </p:nvSpPr>
        <p:spPr bwMode="auto">
          <a:xfrm>
            <a:off x="5257800" y="4191000"/>
            <a:ext cx="762000" cy="609600"/>
          </a:xfrm>
          <a:prstGeom prst="rect">
            <a:avLst/>
          </a:prstGeom>
          <a:solidFill>
            <a:schemeClr val="bg1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209800" y="4267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smtClean="0">
                <a:solidFill>
                  <a:schemeClr val="tx2"/>
                </a:solidFill>
                <a:cs typeface="+mn-cs"/>
              </a:rPr>
              <a:t>10%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334000" y="2057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smtClean="0">
                <a:solidFill>
                  <a:schemeClr val="tx2"/>
                </a:solidFill>
                <a:cs typeface="+mn-cs"/>
              </a:rPr>
              <a:t>35%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334000" y="4278313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smtClean="0">
                <a:solidFill>
                  <a:schemeClr val="tx2"/>
                </a:solidFill>
                <a:cs typeface="+mn-cs"/>
              </a:rPr>
              <a:t>20%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8001000" y="3657600"/>
            <a:ext cx="838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cs typeface="+mn-cs"/>
              </a:rPr>
              <a:t>65%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5720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cs typeface="+mn-cs"/>
              </a:rPr>
              <a:t>1%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80010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cs typeface="+mn-cs"/>
              </a:rPr>
              <a:t>22%</a:t>
            </a:r>
          </a:p>
        </p:txBody>
      </p:sp>
      <p:sp>
        <p:nvSpPr>
          <p:cNvPr id="16407" name="Text Box 24"/>
          <p:cNvSpPr txBox="1">
            <a:spLocks noChangeArrowheads="1"/>
          </p:cNvSpPr>
          <p:nvPr/>
        </p:nvSpPr>
        <p:spPr bwMode="auto">
          <a:xfrm>
            <a:off x="5562600" y="2971800"/>
            <a:ext cx="2590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solidFill>
                  <a:schemeClr val="bg1"/>
                </a:solidFill>
                <a:cs typeface="+mn-cs"/>
              </a:rPr>
              <a:t>Interpersonal Learners</a:t>
            </a:r>
          </a:p>
        </p:txBody>
      </p:sp>
      <p:sp>
        <p:nvSpPr>
          <p:cNvPr id="16408" name="Text Box 25"/>
          <p:cNvSpPr txBox="1">
            <a:spLocks noChangeArrowheads="1"/>
          </p:cNvSpPr>
          <p:nvPr/>
        </p:nvSpPr>
        <p:spPr bwMode="auto">
          <a:xfrm>
            <a:off x="2514600" y="5181600"/>
            <a:ext cx="2590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solidFill>
                  <a:schemeClr val="bg1"/>
                </a:solidFill>
                <a:cs typeface="+mn-cs"/>
              </a:rPr>
              <a:t>Understanding Learners</a:t>
            </a:r>
          </a:p>
        </p:txBody>
      </p:sp>
      <p:sp>
        <p:nvSpPr>
          <p:cNvPr id="16409" name="Text Box 26"/>
          <p:cNvSpPr txBox="1">
            <a:spLocks noChangeArrowheads="1"/>
          </p:cNvSpPr>
          <p:nvPr/>
        </p:nvSpPr>
        <p:spPr bwMode="auto">
          <a:xfrm>
            <a:off x="5562600" y="5181600"/>
            <a:ext cx="2590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smtClean="0">
                <a:solidFill>
                  <a:schemeClr val="bg1"/>
                </a:solidFill>
                <a:cs typeface="+mn-cs"/>
              </a:rPr>
              <a:t>Self-Expressive Learners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4600" y="431199"/>
            <a:ext cx="64061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Know Your Students  1B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/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Picture Placeholder 9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886782706"/>
              </p:ext>
            </p:extLst>
          </p:nvPr>
        </p:nvGraphicFramePr>
        <p:xfrm>
          <a:off x="4892804" y="208522"/>
          <a:ext cx="3805238" cy="423007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05238"/>
              </a:tblGrid>
              <a:tr h="759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1B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8000"/>
                    </a:solidFill>
                  </a:tcPr>
                </a:tc>
              </a:tr>
              <a:tr h="2873132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 actively seeks knowledge of students’ levels of development and their backgrounds, skills, interests, and special needs from a variety of sources.  This information is acquired for individual students.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</a:p>
                    <a:p>
                      <a:pPr marL="285750" marR="0" lvl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 maintains a system of updated student records and incorporates learning needs into lesson plans.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113029"/>
              </p:ext>
            </p:extLst>
          </p:nvPr>
        </p:nvGraphicFramePr>
        <p:xfrm>
          <a:off x="4892804" y="4473222"/>
          <a:ext cx="3805238" cy="22666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05238"/>
              </a:tblGrid>
              <a:tr h="37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3C</a:t>
                      </a:r>
                      <a:endParaRPr lang="en-US" sz="2000" dirty="0">
                        <a:solidFill>
                          <a:srgbClr val="FFFF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8000"/>
                    </a:solidFill>
                  </a:tcPr>
                </a:tc>
              </a:tr>
              <a:tr h="14134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suggest modifications to the grouping patterns used.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student asks whether they might remain in their small groups to complete another section of the activity.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38344" y="796560"/>
            <a:ext cx="3649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Domain 1B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2534" y="5096670"/>
            <a:ext cx="3721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Domain 3C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9" name="Rectangle 18"/>
          <p:cNvSpPr/>
          <p:nvPr/>
        </p:nvSpPr>
        <p:spPr>
          <a:xfrm rot="20781658">
            <a:off x="34297" y="2683239"/>
            <a:ext cx="4480714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Knowledge of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26906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5760" y="3704291"/>
            <a:ext cx="597249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Puts the “E” 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Exemplary?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Placeholder 33" descr="Danielson.png"/>
          <p:cNvPicPr>
            <a:picLocks noChangeAspect="1"/>
          </p:cNvPicPr>
          <p:nvPr/>
        </p:nvPicPr>
        <p:blipFill>
          <a:blip r:embed="rId2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11664"/>
          <a:stretch>
            <a:fillRect/>
          </a:stretch>
        </p:blipFill>
        <p:spPr>
          <a:xfrm>
            <a:off x="609600" y="345539"/>
            <a:ext cx="5802566" cy="3505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688315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972" y="2925350"/>
            <a:ext cx="4470460" cy="3379304"/>
            <a:chOff x="2133536" y="2306091"/>
            <a:chExt cx="4876927" cy="2245817"/>
          </a:xfrm>
        </p:grpSpPr>
        <p:grpSp>
          <p:nvGrpSpPr>
            <p:cNvPr id="5" name="Group 4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18" name="Round Single Corner Rectangle 17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16" name="Round Single Corner Rectangle 15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/>
                  <a:t>Student-Centered Classrooms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14" name="Round Single Corner Rectangle 13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2" name="Round Single Corner Rectangle 11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D34E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236340" y="3060730"/>
            <a:ext cx="3652898" cy="310854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“..by listening to teach instead of talking to teach, students should be just as exhausted as teachers at the end of the day – and just as brilliant.”</a:t>
            </a:r>
            <a:endParaRPr lang="en-US" sz="2800" dirty="0"/>
          </a:p>
        </p:txBody>
      </p:sp>
      <p:pic>
        <p:nvPicPr>
          <p:cNvPr id="22" name="Picture Placeholder 33" descr="Danielson.png"/>
          <p:cNvPicPr>
            <a:picLocks noChangeAspect="1"/>
          </p:cNvPicPr>
          <p:nvPr/>
        </p:nvPicPr>
        <p:blipFill>
          <a:blip r:embed="rId2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11664"/>
          <a:stretch>
            <a:fillRect/>
          </a:stretch>
        </p:blipFill>
        <p:spPr>
          <a:xfrm>
            <a:off x="924982" y="0"/>
            <a:ext cx="7415538" cy="27217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715345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9828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Develop a Community of Learners</a:t>
            </a:r>
            <a:endParaRPr lang="en-US" dirty="0"/>
          </a:p>
        </p:txBody>
      </p:sp>
      <p:graphicFrame>
        <p:nvGraphicFramePr>
          <p:cNvPr id="2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146933"/>
              </p:ext>
            </p:extLst>
          </p:nvPr>
        </p:nvGraphicFramePr>
        <p:xfrm>
          <a:off x="5176849" y="1441076"/>
          <a:ext cx="3805238" cy="54169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05238"/>
              </a:tblGrid>
              <a:tr h="469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2A &amp; 2B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4947535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help each other and accept help from each other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without teacher prompting.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hush classmates causing a distraction while the teacher or another student is speaking.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clap enthusiastically after one another's presentations for a job well done.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 conveys high expectations for learning by all students and insists on hard work.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assume responsibility for high quality by initiating improvements, making revisions, adding detail, and/or helping peers.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2577002"/>
            <a:ext cx="5176849" cy="3363563"/>
            <a:chOff x="2133536" y="2306091"/>
            <a:chExt cx="4876927" cy="2245817"/>
          </a:xfrm>
        </p:grpSpPr>
        <p:grpSp>
          <p:nvGrpSpPr>
            <p:cNvPr id="6" name="Group 5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19" name="Round Single Corner Rectangle 18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17" name="Round Single Corner Rectangle 16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15" name="Round Single Corner Rectangle 14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3" name="Round Single Corner Rectangle 12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530930" y="4546838"/>
            <a:ext cx="24052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Looks Like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Sounds Like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8425" y="3041223"/>
            <a:ext cx="2640867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Relationships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072" y="2718546"/>
            <a:ext cx="24539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Community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Connections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1679" y="4713949"/>
            <a:ext cx="19842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Routines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129009" y="3041223"/>
            <a:ext cx="1007279" cy="1505615"/>
            <a:chOff x="2129009" y="3041223"/>
            <a:chExt cx="1007279" cy="1505615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2129009" y="3795764"/>
              <a:ext cx="690994" cy="75107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2295891" y="3041223"/>
              <a:ext cx="840397" cy="20923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1649692" y="4041591"/>
            <a:ext cx="18774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Classroom</a:t>
            </a:r>
            <a:endParaRPr lang="en-US" sz="28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60453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9828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2c Managing Classroom Procedures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915910"/>
              </p:ext>
            </p:extLst>
          </p:nvPr>
        </p:nvGraphicFramePr>
        <p:xfrm>
          <a:off x="4942923" y="3225039"/>
          <a:ext cx="3805238" cy="334274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05238"/>
              </a:tblGrid>
              <a:tr h="699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264354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Instructional time is maximized because of efficient routine and procedures.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Students contribute to the management of instructional groups, transitions, and the handling of materials and supplies.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Routines are well understood and may be initiated by students.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6757" y="2465649"/>
            <a:ext cx="7610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establishment of efficient routines, and success in teaching students to employ them, may be inferred from the sense that the </a:t>
            </a:r>
            <a:r>
              <a:rPr lang="en-US" b="1" dirty="0"/>
              <a:t>class “runs itself</a:t>
            </a:r>
            <a:r>
              <a:rPr lang="en-US" dirty="0"/>
              <a:t>”.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6757" y="3191908"/>
            <a:ext cx="4470460" cy="3379304"/>
            <a:chOff x="2133536" y="2306091"/>
            <a:chExt cx="4876927" cy="2245817"/>
          </a:xfrm>
        </p:grpSpPr>
        <p:grpSp>
          <p:nvGrpSpPr>
            <p:cNvPr id="7" name="Group 6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0" name="Round Single Corner Rectangle 19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/>
                  <a:t>Students as Customers of Instruction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18" name="Round Single Corner Rectangle 17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/>
                  <a:t>Student-Centered </a:t>
                </a:r>
                <a:r>
                  <a:rPr lang="en-US" sz="2400" kern="1200" dirty="0" smtClean="0"/>
                  <a:t>Classrooms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16" name="Round Single Corner Rectangle 15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/>
                  <a:t>Professional Learning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4" name="Round Single Corner Rectangle 13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D34E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>
                    <a:solidFill>
                      <a:schemeClr val="tx1"/>
                    </a:solidFill>
                  </a:rPr>
                  <a:t>Assessment for Learning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/>
                  <a:t>High Expectations</a:t>
                </a:r>
              </a:p>
            </p:txBody>
          </p:sp>
        </p:grpSp>
      </p:grpSp>
      <p:cxnSp>
        <p:nvCxnSpPr>
          <p:cNvPr id="22" name="Straight Arrow Connector 21"/>
          <p:cNvCxnSpPr>
            <a:stCxn id="18" idx="3"/>
          </p:cNvCxnSpPr>
          <p:nvPr/>
        </p:nvCxnSpPr>
        <p:spPr>
          <a:xfrm flipV="1">
            <a:off x="4627217" y="3036957"/>
            <a:ext cx="1325218" cy="99977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05095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954142" y="954002"/>
            <a:ext cx="3637219" cy="483209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“It </a:t>
            </a:r>
            <a:r>
              <a:rPr lang="en-US" sz="2800" dirty="0">
                <a:solidFill>
                  <a:schemeClr val="tx1"/>
                </a:solidFill>
              </a:rPr>
              <a:t>was as if a light 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bulb </a:t>
            </a:r>
            <a:r>
              <a:rPr lang="en-US" sz="2800" dirty="0">
                <a:solidFill>
                  <a:schemeClr val="tx1"/>
                </a:solidFill>
              </a:rPr>
              <a:t>came on </a:t>
            </a:r>
            <a:r>
              <a:rPr lang="en-US" sz="2800" dirty="0" smtClean="0">
                <a:solidFill>
                  <a:schemeClr val="tx1"/>
                </a:solidFill>
              </a:rPr>
              <a:t>when I </a:t>
            </a:r>
            <a:r>
              <a:rPr lang="en-US" sz="2800" dirty="0">
                <a:solidFill>
                  <a:schemeClr val="tx1"/>
                </a:solidFill>
              </a:rPr>
              <a:t>realized that I </a:t>
            </a:r>
            <a:r>
              <a:rPr lang="en-US" sz="2800" dirty="0" smtClean="0">
                <a:solidFill>
                  <a:schemeClr val="tx1"/>
                </a:solidFill>
              </a:rPr>
              <a:t>was </a:t>
            </a:r>
            <a:r>
              <a:rPr lang="en-US" sz="2800" dirty="0">
                <a:solidFill>
                  <a:schemeClr val="tx1"/>
                </a:solidFill>
              </a:rPr>
              <a:t>doing most of </a:t>
            </a:r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>
                <a:solidFill>
                  <a:schemeClr val="tx1"/>
                </a:solidFill>
              </a:rPr>
              <a:t>talking and 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thinking </a:t>
            </a:r>
            <a:r>
              <a:rPr lang="en-US" sz="2800" dirty="0">
                <a:solidFill>
                  <a:schemeClr val="tx1"/>
                </a:solidFill>
              </a:rPr>
              <a:t>in my </a:t>
            </a:r>
            <a:r>
              <a:rPr lang="en-US" sz="2800" dirty="0" smtClean="0">
                <a:solidFill>
                  <a:schemeClr val="tx1"/>
                </a:solidFill>
              </a:rPr>
              <a:t>classes. I </a:t>
            </a:r>
            <a:r>
              <a:rPr lang="en-US" sz="2800" dirty="0">
                <a:solidFill>
                  <a:schemeClr val="tx1"/>
                </a:solidFill>
              </a:rPr>
              <a:t>was learning a great wealth of information while my students 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touched </a:t>
            </a:r>
            <a:r>
              <a:rPr lang="en-US" sz="2800" dirty="0">
                <a:solidFill>
                  <a:schemeClr val="tx1"/>
                </a:solidFill>
              </a:rPr>
              <a:t>only the </a:t>
            </a:r>
            <a:r>
              <a:rPr lang="en-US" sz="2800" dirty="0" smtClean="0">
                <a:solidFill>
                  <a:schemeClr val="tx1"/>
                </a:solidFill>
              </a:rPr>
              <a:t>surface”. </a:t>
            </a:r>
            <a:r>
              <a:rPr lang="en-US" sz="1200" dirty="0" smtClean="0">
                <a:solidFill>
                  <a:schemeClr val="tx1"/>
                </a:solidFill>
              </a:rPr>
              <a:t>  7</a:t>
            </a:r>
            <a:r>
              <a:rPr lang="en-US" sz="1200" baseline="30000" dirty="0" smtClean="0">
                <a:solidFill>
                  <a:schemeClr val="tx1"/>
                </a:solidFill>
              </a:rPr>
              <a:t>th</a:t>
            </a:r>
            <a:r>
              <a:rPr lang="en-US" sz="1200" dirty="0" smtClean="0">
                <a:solidFill>
                  <a:schemeClr val="tx1"/>
                </a:solidFill>
              </a:rPr>
              <a:t> grade math teacher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3675" y="1622630"/>
            <a:ext cx="3094165" cy="3227450"/>
            <a:chOff x="2133536" y="2306091"/>
            <a:chExt cx="4876928" cy="2245818"/>
          </a:xfrm>
        </p:grpSpPr>
        <p:grpSp>
          <p:nvGrpSpPr>
            <p:cNvPr id="17" name="Group 16"/>
            <p:cNvGrpSpPr/>
            <p:nvPr/>
          </p:nvGrpSpPr>
          <p:grpSpPr>
            <a:xfrm>
              <a:off x="2133536" y="2306091"/>
              <a:ext cx="2438464" cy="1122908"/>
              <a:chOff x="-1" y="0"/>
              <a:chExt cx="2438464" cy="1122908"/>
            </a:xfrm>
          </p:grpSpPr>
          <p:sp>
            <p:nvSpPr>
              <p:cNvPr id="30" name="Round Single Corner Rectangle 29"/>
              <p:cNvSpPr/>
              <p:nvPr/>
            </p:nvSpPr>
            <p:spPr>
              <a:xfrm rot="16200000">
                <a:off x="657776" y="-657777"/>
                <a:ext cx="1122908" cy="2438462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571999" y="2306091"/>
              <a:ext cx="2438464" cy="1122908"/>
              <a:chOff x="2438462" y="0"/>
              <a:chExt cx="2438464" cy="1122908"/>
            </a:xfrm>
          </p:grpSpPr>
          <p:sp>
            <p:nvSpPr>
              <p:cNvPr id="28" name="Round Single Corner Rectangle 27"/>
              <p:cNvSpPr/>
              <p:nvPr/>
            </p:nvSpPr>
            <p:spPr>
              <a:xfrm>
                <a:off x="2438462" y="0"/>
                <a:ext cx="2438464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 smtClean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6" name="Round Single Corner Rectangle 25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72000" y="3429001"/>
              <a:ext cx="2438464" cy="1122908"/>
              <a:chOff x="2438463" y="1122910"/>
              <a:chExt cx="2438464" cy="1122908"/>
            </a:xfrm>
          </p:grpSpPr>
          <p:sp>
            <p:nvSpPr>
              <p:cNvPr id="24" name="Round Single Corner Rectangle 23"/>
              <p:cNvSpPr/>
              <p:nvPr/>
            </p:nvSpPr>
            <p:spPr>
              <a:xfrm rot="5400000">
                <a:off x="3096241" y="465132"/>
                <a:ext cx="1122908" cy="2438464"/>
              </a:xfrm>
              <a:prstGeom prst="round1Rect">
                <a:avLst/>
              </a:prstGeom>
              <a:solidFill>
                <a:srgbClr val="FFD34E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997447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97365" y="820309"/>
            <a:ext cx="3637219" cy="569386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“The workshop model of instruction has transformed my classroom.  It has been a blessing to my career.  It has completely changed the way I teach and now I am striving to be the reading teacher that I always wanted to be all these years”.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                                                            3</a:t>
            </a:r>
            <a:r>
              <a:rPr lang="en-US" sz="1200" baseline="30000" dirty="0" smtClean="0">
                <a:solidFill>
                  <a:schemeClr val="tx1"/>
                </a:solidFill>
              </a:rPr>
              <a:t>rd</a:t>
            </a:r>
            <a:r>
              <a:rPr lang="en-US" sz="1200" dirty="0" smtClean="0">
                <a:solidFill>
                  <a:schemeClr val="tx1"/>
                </a:solidFill>
              </a:rPr>
              <a:t> grade teacher</a:t>
            </a:r>
            <a:r>
              <a:rPr lang="en-US" sz="2800" dirty="0" smtClean="0">
                <a:solidFill>
                  <a:schemeClr val="tx1"/>
                </a:solidFill>
              </a:rPr>
              <a:t>    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3675" y="1622630"/>
            <a:ext cx="3094165" cy="3227450"/>
            <a:chOff x="2133536" y="2306091"/>
            <a:chExt cx="4876928" cy="2245818"/>
          </a:xfrm>
        </p:grpSpPr>
        <p:grpSp>
          <p:nvGrpSpPr>
            <p:cNvPr id="17" name="Group 16"/>
            <p:cNvGrpSpPr/>
            <p:nvPr/>
          </p:nvGrpSpPr>
          <p:grpSpPr>
            <a:xfrm>
              <a:off x="2133536" y="2306091"/>
              <a:ext cx="2438464" cy="1122908"/>
              <a:chOff x="-1" y="0"/>
              <a:chExt cx="2438464" cy="1122908"/>
            </a:xfrm>
          </p:grpSpPr>
          <p:sp>
            <p:nvSpPr>
              <p:cNvPr id="30" name="Round Single Corner Rectangle 29"/>
              <p:cNvSpPr/>
              <p:nvPr/>
            </p:nvSpPr>
            <p:spPr>
              <a:xfrm rot="16200000">
                <a:off x="657776" y="-657777"/>
                <a:ext cx="1122908" cy="2438462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571999" y="2306091"/>
              <a:ext cx="2438464" cy="1122908"/>
              <a:chOff x="2438462" y="0"/>
              <a:chExt cx="2438464" cy="1122908"/>
            </a:xfrm>
          </p:grpSpPr>
          <p:sp>
            <p:nvSpPr>
              <p:cNvPr id="28" name="Round Single Corner Rectangle 27"/>
              <p:cNvSpPr/>
              <p:nvPr/>
            </p:nvSpPr>
            <p:spPr>
              <a:xfrm>
                <a:off x="2438462" y="0"/>
                <a:ext cx="2438464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 smtClean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6" name="Round Single Corner Rectangle 25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72000" y="3429001"/>
              <a:ext cx="2438464" cy="1122908"/>
              <a:chOff x="2438463" y="1122910"/>
              <a:chExt cx="2438464" cy="1122908"/>
            </a:xfrm>
          </p:grpSpPr>
          <p:sp>
            <p:nvSpPr>
              <p:cNvPr id="24" name="Round Single Corner Rectangle 23"/>
              <p:cNvSpPr/>
              <p:nvPr/>
            </p:nvSpPr>
            <p:spPr>
              <a:xfrm rot="5400000">
                <a:off x="3096241" y="465132"/>
                <a:ext cx="1122908" cy="2438464"/>
              </a:xfrm>
              <a:prstGeom prst="round1Rect">
                <a:avLst/>
              </a:prstGeom>
              <a:solidFill>
                <a:srgbClr val="FFD34E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579517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9164</TotalTime>
  <Words>1181</Words>
  <Application>Microsoft Macintosh PowerPoint</Application>
  <PresentationFormat>On-screen Show (4:3)</PresentationFormat>
  <Paragraphs>147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 a Community of Learners</vt:lpstr>
      <vt:lpstr>2c Managing Classroom Procedures</vt:lpstr>
      <vt:lpstr>PowerPoint Presentation</vt:lpstr>
      <vt:lpstr>PowerPoint Presentation</vt:lpstr>
      <vt:lpstr>PowerPoint Presentation</vt:lpstr>
      <vt:lpstr>A lesson in which students are engaged usually has a discernible structure: a beginning, a middle, and an end, with scaffolding provided by the teacher or by the activities themselves. </vt:lpstr>
      <vt:lpstr>Why Student Centered?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skill connections</vt:lpstr>
      <vt:lpstr>It’s Morning Again</vt:lpstr>
    </vt:vector>
  </TitlesOfParts>
  <Company>Allen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Fisher</dc:creator>
  <cp:lastModifiedBy>Rick Fisher</cp:lastModifiedBy>
  <cp:revision>98</cp:revision>
  <cp:lastPrinted>2014-06-25T18:35:43Z</cp:lastPrinted>
  <dcterms:created xsi:type="dcterms:W3CDTF">2014-06-18T04:45:02Z</dcterms:created>
  <dcterms:modified xsi:type="dcterms:W3CDTF">2014-06-27T04:21:44Z</dcterms:modified>
</cp:coreProperties>
</file>