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3632"/>
  </p:normalViewPr>
  <p:slideViewPr>
    <p:cSldViewPr snapToGrid="0" snapToObjects="1">
      <p:cViewPr>
        <p:scale>
          <a:sx n="70" d="100"/>
          <a:sy n="70" d="100"/>
        </p:scale>
        <p:origin x="-282" y="-3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64A3-CC11-6447-8DE0-4D8D7A0F825A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CB30-15E0-2B42-A9DC-3986F668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20536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"/><Relationship Id="rId4" Type="http://schemas.openxmlformats.org/officeDocument/2006/relationships/image" Target="../media/image5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0631" y="3863959"/>
            <a:ext cx="8623538" cy="646765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“Safe Writing” Science Journals"/>
          <p:cNvSpPr>
            <a:spLocks noGrp="1"/>
          </p:cNvSpPr>
          <p:nvPr>
            <p:ph type="ctrTitle"/>
          </p:nvPr>
        </p:nvSpPr>
        <p:spPr>
          <a:xfrm>
            <a:off x="594965" y="-2172888"/>
            <a:ext cx="11814871" cy="3302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300"/>
            </a:lvl1pPr>
          </a:lstStyle>
          <a:p>
            <a:r>
              <a:rPr lang="en-US" sz="5400" dirty="0" smtClean="0"/>
              <a:t>Intentional </a:t>
            </a:r>
            <a:r>
              <a:rPr sz="5400" dirty="0" smtClean="0"/>
              <a:t>“Safe” </a:t>
            </a:r>
            <a:r>
              <a:rPr sz="5400" dirty="0"/>
              <a:t>Science Journals</a:t>
            </a:r>
          </a:p>
        </p:txBody>
      </p:sp>
      <p:sp>
        <p:nvSpPr>
          <p:cNvPr id="121" name="The safe journals are not for me….they are for the student. I do not use them as an assessment, but I do scan them as a formative measure.…"/>
          <p:cNvSpPr>
            <a:spLocks noGrp="1"/>
          </p:cNvSpPr>
          <p:nvPr>
            <p:ph type="subTitle" sz="half" idx="1"/>
          </p:nvPr>
        </p:nvSpPr>
        <p:spPr>
          <a:xfrm>
            <a:off x="378489" y="1400591"/>
            <a:ext cx="12247822" cy="21918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79044">
              <a:defRPr sz="2788"/>
            </a:pPr>
            <a:r>
              <a:t>The safe journals are not for me….they are for the student. I do not use them as an assessment, but I do scan them as a formative measure. </a:t>
            </a:r>
          </a:p>
          <a:p>
            <a:pPr defTabSz="479044">
              <a:defRPr sz="2788"/>
            </a:pPr>
            <a:r>
              <a:t>I find students feel more free to write if their ideas are not being judged or graded and if they are not afraid they will be marked down for their mistakes.</a:t>
            </a:r>
          </a:p>
          <a:p>
            <a:pPr defTabSz="479044">
              <a:defRPr sz="2788"/>
            </a:pPr>
            <a:r>
              <a:t>I also see them grab on to the idea that it is their own personal resource tool.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I teach based on targets and standards.…"/>
          <p:cNvSpPr/>
          <p:nvPr/>
        </p:nvSpPr>
        <p:spPr>
          <a:xfrm>
            <a:off x="1334676" y="7754695"/>
            <a:ext cx="1033544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/>
            </a:pPr>
            <a:r>
              <a:rPr dirty="0"/>
              <a:t>I teach based on </a:t>
            </a:r>
            <a:r>
              <a:rPr u="sng" dirty="0"/>
              <a:t>targets</a:t>
            </a:r>
            <a:r>
              <a:rPr dirty="0"/>
              <a:t> and </a:t>
            </a:r>
            <a:r>
              <a:rPr u="sng" dirty="0"/>
              <a:t>standards</a:t>
            </a:r>
            <a:r>
              <a:rPr dirty="0"/>
              <a:t>.</a:t>
            </a:r>
          </a:p>
          <a:p>
            <a:pPr>
              <a:defRPr sz="2600"/>
            </a:pPr>
            <a:r>
              <a:rPr dirty="0"/>
              <a:t>I create lessons to practice that target/standard.</a:t>
            </a:r>
          </a:p>
          <a:p>
            <a:pPr>
              <a:defRPr sz="2600"/>
            </a:pPr>
            <a:r>
              <a:rPr dirty="0"/>
              <a:t>I give formative to track progress of targets/standards.</a:t>
            </a:r>
          </a:p>
          <a:p>
            <a:pPr>
              <a:defRPr sz="2600"/>
            </a:pPr>
            <a:r>
              <a:rPr dirty="0"/>
              <a:t>I want my assessment to help me judge mastery of a target/standard.</a:t>
            </a:r>
          </a:p>
          <a:p>
            <a:pPr>
              <a:defRPr sz="2600"/>
            </a:pPr>
            <a:endParaRPr dirty="0"/>
          </a:p>
        </p:txBody>
      </p:sp>
      <p:sp>
        <p:nvSpPr>
          <p:cNvPr id="158" name="Infinite Campus"/>
          <p:cNvSpPr/>
          <p:nvPr/>
        </p:nvSpPr>
        <p:spPr>
          <a:xfrm>
            <a:off x="4844592" y="565536"/>
            <a:ext cx="33156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r>
              <a:t>Infinite Campus</a:t>
            </a:r>
          </a:p>
        </p:txBody>
      </p:sp>
      <p:sp>
        <p:nvSpPr>
          <p:cNvPr id="159" name="In my IC you will see a 3, 2, or 1 for…"/>
          <p:cNvSpPr/>
          <p:nvPr/>
        </p:nvSpPr>
        <p:spPr>
          <a:xfrm>
            <a:off x="2488482" y="1390536"/>
            <a:ext cx="8027839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In my </a:t>
            </a:r>
            <a:r>
              <a:rPr dirty="0" smtClean="0"/>
              <a:t>I</a:t>
            </a:r>
            <a:r>
              <a:rPr lang="en-US" dirty="0" smtClean="0"/>
              <a:t>.</a:t>
            </a:r>
            <a:r>
              <a:rPr dirty="0" smtClean="0"/>
              <a:t>C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you will </a:t>
            </a:r>
            <a:r>
              <a:rPr dirty="0" smtClean="0"/>
              <a:t>see 3</a:t>
            </a:r>
            <a:r>
              <a:rPr lang="en-US" dirty="0" smtClean="0"/>
              <a:t>s</a:t>
            </a:r>
            <a:r>
              <a:rPr dirty="0" smtClean="0"/>
              <a:t>, 2</a:t>
            </a:r>
            <a:r>
              <a:rPr lang="en-US" dirty="0" smtClean="0"/>
              <a:t>s</a:t>
            </a:r>
            <a:r>
              <a:rPr dirty="0" smtClean="0"/>
              <a:t>, </a:t>
            </a:r>
            <a:r>
              <a:rPr dirty="0"/>
              <a:t>or </a:t>
            </a:r>
            <a:r>
              <a:rPr dirty="0" smtClean="0"/>
              <a:t>1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for </a:t>
            </a:r>
          </a:p>
          <a:p>
            <a:r>
              <a:rPr dirty="0"/>
              <a:t>each measured target or task.</a:t>
            </a:r>
          </a:p>
          <a:p>
            <a:endParaRPr dirty="0"/>
          </a:p>
        </p:txBody>
      </p:sp>
      <p:sp>
        <p:nvSpPr>
          <p:cNvPr id="160" name="I did make one adjustment.…"/>
          <p:cNvSpPr/>
          <p:nvPr/>
        </p:nvSpPr>
        <p:spPr>
          <a:xfrm>
            <a:off x="987310" y="3545577"/>
            <a:ext cx="11030180" cy="34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I did make one adjustment. </a:t>
            </a:r>
          </a:p>
          <a:p>
            <a:pPr>
              <a:defRPr sz="5400"/>
            </a:pPr>
            <a:r>
              <a:t>At the cut off (the close but) scores</a:t>
            </a:r>
          </a:p>
          <a:p>
            <a:pPr>
              <a:defRPr sz="5400"/>
            </a:pPr>
            <a:r>
              <a:t>Between a 3 and 2 is my 2.5</a:t>
            </a:r>
          </a:p>
          <a:p>
            <a:pPr>
              <a:defRPr sz="5400"/>
            </a:pPr>
            <a:r>
              <a:t>Between my 2 and 1 is my 1.5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I Intend……"/>
          <p:cNvSpPr/>
          <p:nvPr/>
        </p:nvSpPr>
        <p:spPr>
          <a:xfrm>
            <a:off x="1616325" y="379829"/>
            <a:ext cx="9772150" cy="2260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What I Intend…</a:t>
            </a:r>
          </a:p>
          <a:p>
            <a:pPr>
              <a:defRPr sz="2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Capture</a:t>
            </a:r>
            <a:r>
              <a:t> the goals and beginning thoughts.</a:t>
            </a:r>
          </a:p>
          <a:p>
            <a:pPr>
              <a:defRPr sz="2800"/>
            </a:pPr>
            <a:r>
              <a:t>Used throughout class to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capture</a:t>
            </a:r>
            <a:r>
              <a:t> important ideas.</a:t>
            </a:r>
          </a:p>
          <a:p>
            <a:pPr>
              <a:defRPr sz="2800"/>
            </a:pPr>
            <a:r>
              <a:t>Where we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capture</a:t>
            </a:r>
            <a:r>
              <a:t> what we do (data, vocal, discussion, etc)</a:t>
            </a:r>
          </a:p>
          <a:p>
            <a:pPr>
              <a:defRPr sz="2800"/>
            </a:pPr>
            <a:r>
              <a:t>Where we reflect and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capture</a:t>
            </a:r>
            <a:r>
              <a:t> where we ended the day.</a:t>
            </a:r>
          </a:p>
        </p:txBody>
      </p:sp>
      <p:sp>
        <p:nvSpPr>
          <p:cNvPr id="124" name="What my students know……"/>
          <p:cNvSpPr/>
          <p:nvPr/>
        </p:nvSpPr>
        <p:spPr>
          <a:xfrm>
            <a:off x="376021" y="7231972"/>
            <a:ext cx="1269470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 b="1" i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What my students know…</a:t>
            </a:r>
          </a:p>
          <a:p>
            <a:pPr marL="421105" indent="-421105" algn="l">
              <a:buSzPct val="75000"/>
              <a:buChar char="•"/>
              <a:defRPr sz="2800"/>
            </a:pPr>
            <a:r>
              <a:t>Not collected for grade.</a:t>
            </a:r>
          </a:p>
          <a:p>
            <a:pPr marL="421105" indent="-421105" algn="l">
              <a:buSzPct val="75000"/>
              <a:buChar char="•"/>
              <a:defRPr sz="2800"/>
            </a:pPr>
            <a:r>
              <a:t>Used to drive teacher student discussions.</a:t>
            </a:r>
          </a:p>
          <a:p>
            <a:pPr marL="421105" indent="-421105" algn="l">
              <a:buSzPct val="75000"/>
              <a:buChar char="•"/>
              <a:defRPr sz="2800"/>
            </a:pPr>
            <a:r>
              <a:t>No one way to capture ideas (write/draw/etc.)</a:t>
            </a:r>
          </a:p>
          <a:p>
            <a:pPr marL="421105" indent="-421105" algn="l">
              <a:buSzPct val="75000"/>
              <a:buChar char="•"/>
              <a:defRPr sz="2800"/>
            </a:pPr>
            <a:r>
              <a:t>Should be Students a chronological record of class.</a:t>
            </a:r>
          </a:p>
        </p:txBody>
      </p:sp>
      <p:pic>
        <p:nvPicPr>
          <p:cNvPr id="12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837916" y="3221067"/>
            <a:ext cx="4573719" cy="3430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9067407" y="3325251"/>
            <a:ext cx="4674826" cy="3506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-502306" y="3325251"/>
            <a:ext cx="4674827" cy="3506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5973282" y="3432305"/>
            <a:ext cx="4389347" cy="3292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What I Intend……"/>
          <p:cNvSpPr/>
          <p:nvPr/>
        </p:nvSpPr>
        <p:spPr>
          <a:xfrm>
            <a:off x="1616325" y="-25285"/>
            <a:ext cx="9772150" cy="2260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What I Intend…</a:t>
            </a:r>
          </a:p>
          <a:p>
            <a:pPr>
              <a:defRPr sz="2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Capture</a:t>
            </a:r>
            <a:r>
              <a:t> the goals and beginning thoughts.</a:t>
            </a:r>
          </a:p>
          <a:p>
            <a:pPr>
              <a:defRPr sz="2800"/>
            </a:pPr>
            <a:r>
              <a:t>Used throughout class to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capture</a:t>
            </a:r>
            <a:r>
              <a:t> important ideas.</a:t>
            </a:r>
          </a:p>
          <a:p>
            <a:pPr>
              <a:defRPr sz="2800"/>
            </a:pPr>
            <a:r>
              <a:t>Where we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capture</a:t>
            </a:r>
            <a:r>
              <a:t> what we do (data, vocal, discussion, etc)</a:t>
            </a:r>
          </a:p>
          <a:p>
            <a:pPr>
              <a:defRPr sz="2800"/>
            </a:pPr>
            <a:r>
              <a:t>Where we reflect and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capture</a:t>
            </a:r>
            <a:r>
              <a:t> where we ended the day.</a:t>
            </a:r>
          </a:p>
        </p:txBody>
      </p:sp>
      <p:sp>
        <p:nvSpPr>
          <p:cNvPr id="131" name="What my students know……"/>
          <p:cNvSpPr/>
          <p:nvPr/>
        </p:nvSpPr>
        <p:spPr>
          <a:xfrm>
            <a:off x="155050" y="6915114"/>
            <a:ext cx="12694701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 i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What my students know…</a:t>
            </a:r>
          </a:p>
          <a:p>
            <a:pPr marL="421105" indent="-421105" algn="l">
              <a:buSzPct val="75000"/>
              <a:buChar char="•"/>
              <a:defRPr sz="3100"/>
            </a:pPr>
            <a:r>
              <a:t>Not collected for grade.</a:t>
            </a:r>
          </a:p>
          <a:p>
            <a:pPr marL="421105" indent="-421105" algn="l">
              <a:buSzPct val="75000"/>
              <a:buChar char="•"/>
              <a:defRPr sz="3100"/>
            </a:pPr>
            <a:r>
              <a:t>Used to drive teacher student discussions.</a:t>
            </a:r>
          </a:p>
          <a:p>
            <a:pPr marL="421105" indent="-421105" algn="l">
              <a:buSzPct val="75000"/>
              <a:buChar char="•"/>
              <a:defRPr sz="3100"/>
            </a:pPr>
            <a:r>
              <a:t>No one way to capture ideas (write/draw/etc.)</a:t>
            </a:r>
          </a:p>
          <a:p>
            <a:pPr marL="421105" indent="-421105" algn="l">
              <a:buSzPct val="75000"/>
              <a:buChar char="•"/>
              <a:defRPr sz="3100"/>
            </a:pPr>
            <a:r>
              <a:t>Should be Students a chronological record of class.</a:t>
            </a:r>
          </a:p>
        </p:txBody>
      </p:sp>
      <p:pic>
        <p:nvPicPr>
          <p:cNvPr id="13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1904" y="2530368"/>
            <a:ext cx="5540992" cy="4155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7606788" y="3019086"/>
            <a:ext cx="5972147" cy="447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60296" y="2939933"/>
            <a:ext cx="5164979" cy="3873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ow do you explain the difference between a…"/>
          <p:cNvSpPr/>
          <p:nvPr/>
        </p:nvSpPr>
        <p:spPr>
          <a:xfrm>
            <a:off x="407068" y="2055580"/>
            <a:ext cx="12190663" cy="767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100"/>
            </a:pPr>
            <a:r>
              <a:rPr dirty="0"/>
              <a:t>How do you explain the difference between a </a:t>
            </a:r>
          </a:p>
          <a:p>
            <a:pPr>
              <a:defRPr sz="4100"/>
            </a:pPr>
            <a:r>
              <a:rPr dirty="0"/>
              <a:t>92 and a 96…   a 87 and 89…a 75 and a 77? </a:t>
            </a:r>
          </a:p>
          <a:p>
            <a:pPr>
              <a:defRPr sz="4100"/>
            </a:pPr>
            <a:r>
              <a:rPr dirty="0"/>
              <a:t> How about a 88 and 91 (A whole letter grade) when both are above average and show a student gets it?</a:t>
            </a:r>
          </a:p>
          <a:p>
            <a:pPr>
              <a:defRPr sz="4100"/>
            </a:pPr>
            <a:endParaRPr dirty="0"/>
          </a:p>
          <a:p>
            <a:pPr>
              <a:defRPr sz="4100"/>
            </a:pPr>
            <a:endParaRPr dirty="0"/>
          </a:p>
          <a:p>
            <a:pPr>
              <a:defRPr sz="4100"/>
            </a:pPr>
            <a:endParaRPr dirty="0"/>
          </a:p>
          <a:p>
            <a:pPr>
              <a:defRPr sz="4100"/>
            </a:pPr>
            <a:endParaRPr dirty="0"/>
          </a:p>
          <a:p>
            <a:pPr>
              <a:defRPr sz="4100"/>
            </a:pPr>
            <a:endParaRPr dirty="0"/>
          </a:p>
          <a:p>
            <a:pPr>
              <a:defRPr sz="4100"/>
            </a:pPr>
            <a:endParaRPr dirty="0"/>
          </a:p>
          <a:p>
            <a:pPr>
              <a:defRPr sz="4100"/>
            </a:pPr>
            <a:endParaRPr dirty="0"/>
          </a:p>
          <a:p>
            <a:pPr>
              <a:defRPr sz="4100"/>
            </a:pPr>
            <a:endParaRPr dirty="0"/>
          </a:p>
        </p:txBody>
      </p:sp>
      <p:sp>
        <p:nvSpPr>
          <p:cNvPr id="137" name="When a summative is taken, and they make 78, what part of the 22% missed we telling about the students understanding about which target/standard?…"/>
          <p:cNvSpPr/>
          <p:nvPr/>
        </p:nvSpPr>
        <p:spPr>
          <a:xfrm>
            <a:off x="204717" y="5306597"/>
            <a:ext cx="12678770" cy="388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100"/>
            </a:pPr>
            <a:r>
              <a:rPr dirty="0"/>
              <a:t>When a summative is taken, and they make </a:t>
            </a:r>
            <a:r>
              <a:rPr dirty="0" smtClean="0"/>
              <a:t>78</a:t>
            </a:r>
            <a:r>
              <a:rPr lang="en-US" dirty="0" smtClean="0"/>
              <a:t>%</a:t>
            </a:r>
            <a:r>
              <a:rPr dirty="0" smtClean="0"/>
              <a:t>, </a:t>
            </a:r>
            <a:r>
              <a:rPr dirty="0"/>
              <a:t>what part of the 22% </a:t>
            </a:r>
            <a:r>
              <a:rPr dirty="0" smtClean="0"/>
              <a:t>missed tell </a:t>
            </a:r>
            <a:r>
              <a:rPr dirty="0"/>
              <a:t>about the students understanding about which target/standard? </a:t>
            </a:r>
            <a:endParaRPr lang="en-US" dirty="0" smtClean="0"/>
          </a:p>
          <a:p>
            <a:pPr>
              <a:defRPr sz="4100"/>
            </a:pPr>
            <a:endParaRPr dirty="0"/>
          </a:p>
          <a:p>
            <a:pPr>
              <a:defRPr sz="4100"/>
            </a:pPr>
            <a:r>
              <a:rPr dirty="0"/>
              <a:t>Did they miss a couple in </a:t>
            </a:r>
            <a:r>
              <a:rPr lang="en-US" dirty="0" smtClean="0"/>
              <a:t>each </a:t>
            </a:r>
            <a:r>
              <a:rPr dirty="0" smtClean="0"/>
              <a:t>target </a:t>
            </a:r>
            <a:r>
              <a:rPr dirty="0"/>
              <a:t>OR just really not understand one target out of the five?</a:t>
            </a:r>
          </a:p>
        </p:txBody>
      </p:sp>
      <p:sp>
        <p:nvSpPr>
          <p:cNvPr id="138" name="What does a grade say?"/>
          <p:cNvSpPr>
            <a:spLocks noGrp="1"/>
          </p:cNvSpPr>
          <p:nvPr>
            <p:ph type="title" idx="4294967295"/>
          </p:nvPr>
        </p:nvSpPr>
        <p:spPr>
          <a:xfrm>
            <a:off x="952500" y="97527"/>
            <a:ext cx="11099800" cy="2159001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What does a grade say?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arget Mastery Grading"/>
          <p:cNvSpPr>
            <a:spLocks noGrp="1"/>
          </p:cNvSpPr>
          <p:nvPr>
            <p:ph type="title"/>
          </p:nvPr>
        </p:nvSpPr>
        <p:spPr>
          <a:xfrm>
            <a:off x="952500" y="-280015"/>
            <a:ext cx="11099801" cy="2159001"/>
          </a:xfrm>
          <a:prstGeom prst="rect">
            <a:avLst/>
          </a:prstGeom>
        </p:spPr>
        <p:txBody>
          <a:bodyPr/>
          <a:lstStyle/>
          <a:p>
            <a:r>
              <a:t>Target Mastery Grading</a:t>
            </a:r>
          </a:p>
        </p:txBody>
      </p:sp>
      <p:sp>
        <p:nvSpPr>
          <p:cNvPr id="141" name="I believe the goal of my assessment (formative or summative) should be to tell me (student and parent)…"/>
          <p:cNvSpPr/>
          <p:nvPr/>
        </p:nvSpPr>
        <p:spPr>
          <a:xfrm>
            <a:off x="590256" y="1421114"/>
            <a:ext cx="11712867" cy="772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300"/>
            </a:pPr>
            <a:r>
              <a:t>I believe the goal of my assessment (formative or summative) should be to tell me (student and parent) </a:t>
            </a:r>
          </a:p>
          <a:p>
            <a:pPr algn="l">
              <a:defRPr sz="3300"/>
            </a:pPr>
            <a:r>
              <a:t>if a student gets it, kinds of gets it, or doesn't get it.</a:t>
            </a:r>
          </a:p>
          <a:p>
            <a:pPr algn="l">
              <a:defRPr sz="3300"/>
            </a:pPr>
            <a:endParaRPr/>
          </a:p>
          <a:p>
            <a:pPr algn="l">
              <a:defRPr sz="33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Level 3 (Mastered): </a:t>
            </a:r>
          </a:p>
          <a:p>
            <a:pPr algn="l">
              <a:defRPr sz="3300"/>
            </a:pPr>
            <a:r>
              <a:t>Has it…gets it…evidence shows they know it.</a:t>
            </a:r>
          </a:p>
          <a:p>
            <a:pPr algn="l">
              <a:defRPr sz="3300"/>
            </a:pPr>
            <a:endParaRPr/>
          </a:p>
          <a:p>
            <a:pPr algn="l">
              <a:defRPr sz="33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Level 2 (Still in Progress): </a:t>
            </a:r>
          </a:p>
          <a:p>
            <a:pPr algn="l">
              <a:defRPr sz="3300"/>
            </a:pPr>
            <a:r>
              <a:t>Kind of has it…is making some mistakes, shows some basic understanding, but evidence shows they need </a:t>
            </a:r>
            <a:r>
              <a:rPr u="sng"/>
              <a:t>some</a:t>
            </a:r>
            <a:r>
              <a:t> help/practice.</a:t>
            </a:r>
          </a:p>
          <a:p>
            <a:pPr algn="l">
              <a:defRPr sz="3300"/>
            </a:pPr>
            <a:endParaRPr/>
          </a:p>
          <a:p>
            <a:pPr algn="l">
              <a:defRPr sz="33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Level 1 (Far From It): </a:t>
            </a:r>
          </a:p>
          <a:p>
            <a:pPr algn="l">
              <a:defRPr sz="3300"/>
            </a:pPr>
            <a:r>
              <a:t>Doesn’t get it…evidence shows they needs me to </a:t>
            </a:r>
            <a:r>
              <a:rPr u="sng"/>
              <a:t>intervene</a:t>
            </a:r>
            <a: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arget Mastery Grading…"/>
          <p:cNvSpPr>
            <a:spLocks noGrp="1"/>
          </p:cNvSpPr>
          <p:nvPr>
            <p:ph type="title"/>
          </p:nvPr>
        </p:nvSpPr>
        <p:spPr>
          <a:xfrm>
            <a:off x="0" y="-85023"/>
            <a:ext cx="13004800" cy="16764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84886">
              <a:defRPr sz="5228" u="sng"/>
            </a:pPr>
            <a:r>
              <a:rPr sz="4000" dirty="0"/>
              <a:t>Target Mastery </a:t>
            </a:r>
            <a:r>
              <a:rPr sz="4000" dirty="0" smtClean="0"/>
              <a:t>Grading</a:t>
            </a:r>
            <a:r>
              <a:rPr lang="en-US" sz="4000" dirty="0" smtClean="0"/>
              <a:t> </a:t>
            </a:r>
            <a:r>
              <a:rPr sz="4000" dirty="0" smtClean="0"/>
              <a:t>(practice/formative/summative</a:t>
            </a:r>
            <a:r>
              <a:rPr sz="4000" dirty="0"/>
              <a:t>)</a:t>
            </a:r>
          </a:p>
        </p:txBody>
      </p:sp>
      <p:graphicFrame>
        <p:nvGraphicFramePr>
          <p:cNvPr id="144" name="Table"/>
          <p:cNvGraphicFramePr/>
          <p:nvPr>
            <p:extLst>
              <p:ext uri="{D42A27DB-BD31-4B8C-83A1-F6EECF244321}">
                <p14:modId xmlns:p14="http://schemas.microsoft.com/office/powerpoint/2010/main" val="2277275627"/>
              </p:ext>
            </p:extLst>
          </p:nvPr>
        </p:nvGraphicFramePr>
        <p:xfrm>
          <a:off x="571070" y="999463"/>
          <a:ext cx="11862660" cy="8458663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3954220"/>
                <a:gridCol w="3954220"/>
                <a:gridCol w="3954220"/>
              </a:tblGrid>
              <a:tr h="466091">
                <a:tc gridSpan="3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Mastery Level Achieved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09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
You 
Got It!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
You “Kind of”   Got It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
You Don’t 
Got It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6609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Mastered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Progressing Toward Mastering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Far From Mastered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6609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Complete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Mostly Complete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Very Incomplete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6609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Well Supported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Offers Some Support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Lacks Support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6609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80% or more accurate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79-61% Accurate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Below 60% accuracy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6609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Performs without error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Performs with minor error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Can not perform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6609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High Quality Product (planning evident, very neat, etc.)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Solid Quality Product
(some planning evident, somewhat neat, etc)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Poor Quality Product
(no planning evident, messy, etc.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6609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High level of effort reflected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Effort reflected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Lacks evidence of effort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354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Ready to move on!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Can move on!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Stop and relearn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77043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Extended Learning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CAN do a relearn and reassess if you so choose.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MUST do a relearn activity and attempt a reassessment.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Kid Terms</a:t>
            </a:r>
            <a:endParaRPr lang="en-US" dirty="0"/>
          </a:p>
        </p:txBody>
      </p:sp>
      <p:sp>
        <p:nvSpPr>
          <p:cNvPr id="3" name="At the game.…"/>
          <p:cNvSpPr/>
          <p:nvPr/>
        </p:nvSpPr>
        <p:spPr>
          <a:xfrm>
            <a:off x="845387" y="2211688"/>
            <a:ext cx="3199595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FFFB00"/>
                </a:solidFill>
              </a:defRPr>
            </a:pPr>
            <a:r>
              <a:rPr sz="3200" dirty="0"/>
              <a:t>At the game.</a:t>
            </a:r>
          </a:p>
          <a:p>
            <a:pPr>
              <a:defRPr sz="2600">
                <a:solidFill>
                  <a:srgbClr val="FFFB00"/>
                </a:solidFill>
              </a:defRPr>
            </a:pPr>
            <a:r>
              <a:rPr sz="3200" dirty="0"/>
              <a:t>Parked and </a:t>
            </a:r>
          </a:p>
          <a:p>
            <a:pPr>
              <a:defRPr sz="2600">
                <a:solidFill>
                  <a:srgbClr val="FFFB00"/>
                </a:solidFill>
              </a:defRPr>
            </a:pPr>
            <a:r>
              <a:rPr sz="3200" dirty="0"/>
              <a:t>through the gate.</a:t>
            </a:r>
          </a:p>
          <a:p>
            <a:pPr>
              <a:defRPr sz="2600">
                <a:solidFill>
                  <a:srgbClr val="FFFB00"/>
                </a:solidFill>
              </a:defRPr>
            </a:pPr>
            <a:r>
              <a:rPr sz="3200" dirty="0"/>
              <a:t>In your seat with </a:t>
            </a:r>
          </a:p>
          <a:p>
            <a:pPr>
              <a:defRPr sz="2600">
                <a:solidFill>
                  <a:srgbClr val="FFFB00"/>
                </a:solidFill>
              </a:defRPr>
            </a:pPr>
            <a:r>
              <a:rPr sz="3200" dirty="0"/>
              <a:t>refreshments.</a:t>
            </a:r>
          </a:p>
        </p:txBody>
      </p:sp>
      <p:sp>
        <p:nvSpPr>
          <p:cNvPr id="4" name="At the game.…"/>
          <p:cNvSpPr/>
          <p:nvPr/>
        </p:nvSpPr>
        <p:spPr>
          <a:xfrm>
            <a:off x="5026235" y="2341803"/>
            <a:ext cx="3197991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FFFB00"/>
                </a:solidFill>
              </a:defRPr>
            </a:pPr>
            <a:r>
              <a:rPr sz="3200" dirty="0"/>
              <a:t>At the game.</a:t>
            </a:r>
          </a:p>
          <a:p>
            <a:pPr>
              <a:defRPr sz="2600">
                <a:solidFill>
                  <a:srgbClr val="FFFB00"/>
                </a:solidFill>
              </a:defRPr>
            </a:pPr>
            <a:r>
              <a:rPr sz="3200" dirty="0"/>
              <a:t>Parked and </a:t>
            </a:r>
          </a:p>
          <a:p>
            <a:pPr>
              <a:defRPr sz="2600">
                <a:solidFill>
                  <a:srgbClr val="FFFB00"/>
                </a:solidFill>
              </a:defRPr>
            </a:pPr>
            <a:r>
              <a:rPr sz="3200" dirty="0"/>
              <a:t>through the gate.</a:t>
            </a:r>
          </a:p>
          <a:p>
            <a:pPr>
              <a:defRPr sz="2600">
                <a:solidFill>
                  <a:srgbClr val="FFFB00"/>
                </a:solidFill>
              </a:defRPr>
            </a:pPr>
            <a:r>
              <a:rPr sz="3200" dirty="0"/>
              <a:t>Still looking for</a:t>
            </a:r>
          </a:p>
          <a:p>
            <a:pPr>
              <a:defRPr sz="2600">
                <a:solidFill>
                  <a:srgbClr val="FFFB00"/>
                </a:solidFill>
              </a:defRPr>
            </a:pPr>
            <a:r>
              <a:rPr sz="3200" dirty="0"/>
              <a:t>your seat.</a:t>
            </a:r>
          </a:p>
        </p:txBody>
      </p:sp>
      <p:sp>
        <p:nvSpPr>
          <p:cNvPr id="5" name="Still in the…"/>
          <p:cNvSpPr/>
          <p:nvPr/>
        </p:nvSpPr>
        <p:spPr>
          <a:xfrm>
            <a:off x="9241102" y="2457909"/>
            <a:ext cx="276678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FFFB00"/>
                </a:solidFill>
              </a:defRPr>
            </a:pPr>
            <a:r>
              <a:rPr sz="3200"/>
              <a:t>Still in the </a:t>
            </a:r>
          </a:p>
          <a:p>
            <a:pPr>
              <a:defRPr sz="2600">
                <a:solidFill>
                  <a:srgbClr val="FFFB00"/>
                </a:solidFill>
              </a:defRPr>
            </a:pPr>
            <a:r>
              <a:rPr sz="3200"/>
              <a:t>parking lot</a:t>
            </a:r>
          </a:p>
          <a:p>
            <a:pPr>
              <a:defRPr sz="2600">
                <a:solidFill>
                  <a:srgbClr val="FFFB00"/>
                </a:solidFill>
              </a:defRPr>
            </a:pPr>
            <a:r>
              <a:rPr sz="3200"/>
              <a:t>looking for you</a:t>
            </a:r>
          </a:p>
          <a:p>
            <a:pPr>
              <a:defRPr sz="2600">
                <a:solidFill>
                  <a:srgbClr val="FFFB00"/>
                </a:solidFill>
              </a:defRPr>
            </a:pPr>
            <a:r>
              <a:rPr sz="3200"/>
              <a:t>seat.</a:t>
            </a:r>
          </a:p>
        </p:txBody>
      </p:sp>
      <p:sp>
        <p:nvSpPr>
          <p:cNvPr id="6" name="AutoShape 2" descr="Image result for lost in the parking l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lost in the parking l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lost in the parking lo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371" y="5185233"/>
            <a:ext cx="362224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tadium Seat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23" y="5185233"/>
            <a:ext cx="332481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7" y="5185233"/>
            <a:ext cx="398315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998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 teach based on targets and standards.…"/>
          <p:cNvSpPr/>
          <p:nvPr/>
        </p:nvSpPr>
        <p:spPr>
          <a:xfrm>
            <a:off x="522821" y="139572"/>
            <a:ext cx="11959157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/>
            </a:pPr>
            <a:r>
              <a:t>I teach based on </a:t>
            </a:r>
            <a:r>
              <a:rPr u="sng"/>
              <a:t>targets</a:t>
            </a:r>
            <a:r>
              <a:t> and </a:t>
            </a:r>
            <a:r>
              <a:rPr u="sng"/>
              <a:t>standards</a:t>
            </a:r>
            <a:r>
              <a:t>.</a:t>
            </a:r>
          </a:p>
          <a:p>
            <a:pPr>
              <a:defRPr sz="3800"/>
            </a:pPr>
            <a:r>
              <a:t>I create lessons to practice that target/standard.</a:t>
            </a:r>
          </a:p>
          <a:p>
            <a:pPr>
              <a:defRPr sz="3800"/>
            </a:pPr>
            <a:r>
              <a:t>I give formative to track progress of targets/standards.</a:t>
            </a:r>
          </a:p>
          <a:p>
            <a:pPr>
              <a:defRPr sz="3800"/>
            </a:pPr>
            <a:r>
              <a:t>I want my assessment to help me judge mastery of a target/standard.</a:t>
            </a:r>
          </a:p>
          <a:p>
            <a:pPr>
              <a:defRPr sz="3800"/>
            </a:pPr>
            <a:endParaRPr/>
          </a:p>
        </p:txBody>
      </p:sp>
      <p:sp>
        <p:nvSpPr>
          <p:cNvPr id="150" name="My Finals Unit Assessments…"/>
          <p:cNvSpPr/>
          <p:nvPr/>
        </p:nvSpPr>
        <p:spPr>
          <a:xfrm>
            <a:off x="1334676" y="5827512"/>
            <a:ext cx="10335448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My Finals Unit Assessments</a:t>
            </a:r>
          </a:p>
          <a:p>
            <a:pPr marL="421105" indent="-421105" algn="l">
              <a:buSzPct val="75000"/>
              <a:buChar char="•"/>
            </a:pPr>
            <a:r>
              <a:t>Broken into targets.</a:t>
            </a:r>
          </a:p>
          <a:p>
            <a:pPr marL="421105" indent="-421105" algn="l">
              <a:buSzPct val="75000"/>
              <a:buChar char="•"/>
            </a:pPr>
            <a:r>
              <a:t>Enough questions/task for me to feel I can make a judgement on level of mastery.</a:t>
            </a:r>
          </a:p>
          <a:p>
            <a:pPr marL="421105" indent="-421105" algn="l">
              <a:buSzPct val="75000"/>
              <a:buChar char="•"/>
            </a:pPr>
            <a:r>
              <a:t>I record target grades (not a single test grade).</a:t>
            </a:r>
          </a:p>
        </p:txBody>
      </p:sp>
      <p:sp>
        <p:nvSpPr>
          <p:cNvPr id="151" name="My Practices/Formatives…"/>
          <p:cNvSpPr/>
          <p:nvPr/>
        </p:nvSpPr>
        <p:spPr>
          <a:xfrm>
            <a:off x="1706143" y="4102022"/>
            <a:ext cx="95925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My Practices/Formatives </a:t>
            </a:r>
          </a:p>
          <a:p>
            <a:r>
              <a:t>Rubric Based and give a 3, 2, 1 with feedback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ummative Final Example:…"/>
          <p:cNvSpPr/>
          <p:nvPr/>
        </p:nvSpPr>
        <p:spPr>
          <a:xfrm>
            <a:off x="1592475" y="314539"/>
            <a:ext cx="10335449" cy="4596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Summative Final Example:</a:t>
            </a:r>
          </a:p>
          <a:p>
            <a:pPr algn="l"/>
            <a:r>
              <a:rPr sz="3200" dirty="0"/>
              <a:t>My Test is over 5 unit targets </a:t>
            </a:r>
          </a:p>
          <a:p>
            <a:pPr algn="l"/>
            <a:r>
              <a:rPr sz="3200" dirty="0"/>
              <a:t>(I had 10 focused questions for each target for a total of 50 question) .</a:t>
            </a:r>
          </a:p>
          <a:p>
            <a:pPr algn="l"/>
            <a:endParaRPr sz="3200" dirty="0"/>
          </a:p>
          <a:p>
            <a:pPr algn="l"/>
            <a:r>
              <a:rPr sz="3200" dirty="0"/>
              <a:t>Student took the test and scored a 74% total “C”</a:t>
            </a:r>
          </a:p>
          <a:p>
            <a:pPr algn="l"/>
            <a:endParaRPr sz="3200" dirty="0"/>
          </a:p>
          <a:p>
            <a:pPr algn="l"/>
            <a:endParaRPr sz="3200" dirty="0"/>
          </a:p>
          <a:p>
            <a:pPr algn="l"/>
            <a:endParaRPr sz="3200" dirty="0"/>
          </a:p>
        </p:txBody>
      </p:sp>
      <p:graphicFrame>
        <p:nvGraphicFramePr>
          <p:cNvPr id="154" name="Table"/>
          <p:cNvGraphicFramePr/>
          <p:nvPr/>
        </p:nvGraphicFramePr>
        <p:xfrm>
          <a:off x="1927349" y="3554386"/>
          <a:ext cx="9665700" cy="44831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16425"/>
                <a:gridCol w="2416425"/>
                <a:gridCol w="2416425"/>
                <a:gridCol w="2416425"/>
              </a:tblGrid>
              <a:tr h="83291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FFFFFF"/>
                          </a:solidFill>
                        </a:rPr>
                        <a:t>Target Measured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</a:rPr>
                        <a:t>Number missed out of 10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</a:rPr>
                        <a:t>Percent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</a:rPr>
                        <a:t>Level of Mastery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1866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Target 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100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48248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Target 2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100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2527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Target 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45799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Target 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80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2.5*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47702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Target 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Overall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13
74% Grade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Only 1 target was low.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2.5 = 
83% Mastery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5" name="What was evident in terms of what the student mastered     was better than the number they scored and…"/>
          <p:cNvSpPr/>
          <p:nvPr/>
        </p:nvSpPr>
        <p:spPr>
          <a:xfrm>
            <a:off x="449461" y="7952275"/>
            <a:ext cx="1210587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What was evident in terms of what the student mastered    </a:t>
            </a:r>
            <a:endParaRPr lang="en-US" dirty="0" smtClean="0"/>
          </a:p>
          <a:p>
            <a:r>
              <a:rPr dirty="0" smtClean="0"/>
              <a:t> </a:t>
            </a:r>
            <a:r>
              <a:rPr dirty="0"/>
              <a:t>was better than the number they scored and </a:t>
            </a:r>
          </a:p>
          <a:p>
            <a:r>
              <a:rPr dirty="0"/>
              <a:t>I can see/credit that  to the student.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910</Words>
  <Application>Microsoft Office PowerPoint</Application>
  <PresentationFormat>Custom</PresentationFormat>
  <Paragraphs>154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</vt:lpstr>
      <vt:lpstr>Intentional “Safe” Science Journals</vt:lpstr>
      <vt:lpstr>PowerPoint Presentation</vt:lpstr>
      <vt:lpstr>PowerPoint Presentation</vt:lpstr>
      <vt:lpstr>What does a grade say?</vt:lpstr>
      <vt:lpstr>Target Mastery Grading</vt:lpstr>
      <vt:lpstr>Target Mastery Grading (practice/formative/summative)</vt:lpstr>
      <vt:lpstr>In Kid Terms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“Safe Writing” Science Journals</dc:title>
  <dc:creator>Brown, Vanous</dc:creator>
  <cp:lastModifiedBy>Administrator</cp:lastModifiedBy>
  <cp:revision>4</cp:revision>
  <cp:lastPrinted>2017-04-12T17:49:00Z</cp:lastPrinted>
  <dcterms:modified xsi:type="dcterms:W3CDTF">2017-04-12T18:23:34Z</dcterms:modified>
</cp:coreProperties>
</file>