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343" autoAdjust="0"/>
  </p:normalViewPr>
  <p:slideViewPr>
    <p:cSldViewPr>
      <p:cViewPr varScale="1">
        <p:scale>
          <a:sx n="109" d="100"/>
          <a:sy n="109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1C4035-9C10-4B58-97D6-15C85B41359A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0820540-FD21-4E06-88F8-9DF4474776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Meaningful Discourse that Cultivates Understanding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Pilot Teacher Training </a:t>
            </a:r>
          </a:p>
          <a:p>
            <a:r>
              <a:rPr lang="en-US" dirty="0" smtClean="0"/>
              <a:t>ACPC</a:t>
            </a:r>
          </a:p>
          <a:p>
            <a:r>
              <a:rPr lang="en-US" dirty="0" smtClean="0"/>
              <a:t>2016-2017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4763">
            <a:off x="197633" y="1109264"/>
            <a:ext cx="2398816" cy="31984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99775">
            <a:off x="2065427" y="1190414"/>
            <a:ext cx="3060142" cy="22951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72595">
            <a:off x="1134591" y="4008595"/>
            <a:ext cx="2780797" cy="2085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06900" y="173764"/>
            <a:ext cx="3031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Talking with my partner helps me understand the text</a:t>
            </a:r>
            <a:r>
              <a:rPr lang="en-US" dirty="0" smtClean="0">
                <a:solidFill>
                  <a:schemeClr val="bg1"/>
                </a:solidFill>
                <a:latin typeface="Curlz MT" panose="04040404050702020202" pitchFamily="82" charset="0"/>
              </a:rPr>
              <a:t>. ~ Makenna</a:t>
            </a:r>
            <a:endParaRPr lang="en-US" dirty="0">
              <a:solidFill>
                <a:schemeClr val="bg1"/>
              </a:solidFill>
              <a:latin typeface="Curlz MT" panose="040404040507020202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7774" y="1206138"/>
            <a:ext cx="2595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You get to hear what the other person is thinking. ~ </a:t>
            </a:r>
            <a:r>
              <a:rPr lang="en-US" dirty="0" smtClean="0">
                <a:solidFill>
                  <a:schemeClr val="bg1"/>
                </a:solidFill>
                <a:latin typeface="Curlz MT" panose="04040404050702020202" pitchFamily="82" charset="0"/>
              </a:rPr>
              <a:t>Tyler 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85800"/>
            <a:ext cx="7024744" cy="1143000"/>
          </a:xfrm>
        </p:spPr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3886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I understood the components of the reading workshop model.  </a:t>
            </a:r>
          </a:p>
          <a:p>
            <a:r>
              <a:rPr lang="en-US" dirty="0" smtClean="0"/>
              <a:t>But, I knew an area I needed to work on was engaging students in classroom discourse that cultivated their learning.</a:t>
            </a:r>
          </a:p>
          <a:p>
            <a:r>
              <a:rPr lang="en-US" dirty="0" smtClean="0"/>
              <a:t>I would have considered myself in the emergent level of proficiency on the </a:t>
            </a:r>
            <a:r>
              <a:rPr lang="en-US" smtClean="0"/>
              <a:t>PEBC </a:t>
            </a:r>
            <a:r>
              <a:rPr lang="en-US" dirty="0"/>
              <a:t>C</a:t>
            </a:r>
            <a:r>
              <a:rPr lang="en-US" smtClean="0"/>
              <a:t>ontinuum of Growth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let it go…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 freak? Maybe…</a:t>
            </a:r>
          </a:p>
          <a:p>
            <a:r>
              <a:rPr lang="en-US" dirty="0" smtClean="0"/>
              <a:t>I had to learn to step back and let the students take control over their own learning, including discourse. </a:t>
            </a:r>
          </a:p>
          <a:p>
            <a:r>
              <a:rPr lang="en-US" dirty="0" smtClean="0"/>
              <a:t>At first, I focused on just listening and not talking. </a:t>
            </a:r>
          </a:p>
          <a:p>
            <a:r>
              <a:rPr lang="en-US" dirty="0" smtClean="0"/>
              <a:t>When I conferred with small groups I would tell them that I was just there to listen. I would only intervene if I needed to clear up a misconception. </a:t>
            </a:r>
          </a:p>
          <a:p>
            <a:r>
              <a:rPr lang="en-US" dirty="0" smtClean="0"/>
              <a:t>I’m not going to lie, it was hard for me at 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Now…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had to teach my students how to have a meaningful conversation with each other. </a:t>
            </a:r>
          </a:p>
          <a:p>
            <a:r>
              <a:rPr lang="en-US" dirty="0" smtClean="0"/>
              <a:t>I was intentional with the words I used so they would know exactly how to carry on the conversation.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eaching Your &lt;strong&gt;Students&lt;/strong&gt; How to &lt;strong&gt;Have&lt;/strong&gt; a &lt;strong&gt;Conversation&lt;/strong&gt; | Charter fo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267200"/>
            <a:ext cx="2590800" cy="1943100"/>
          </a:xfrm>
          <a:prstGeom prst="rect">
            <a:avLst/>
          </a:prstGeom>
        </p:spPr>
      </p:pic>
      <p:pic>
        <p:nvPicPr>
          <p:cNvPr id="5" name="Picture 4" descr="inspirational quote | Mushy Clou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9" y="89829"/>
            <a:ext cx="2782817" cy="224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87" y="168275"/>
            <a:ext cx="7024744" cy="1143000"/>
          </a:xfrm>
        </p:spPr>
        <p:txBody>
          <a:bodyPr/>
          <a:lstStyle/>
          <a:p>
            <a:r>
              <a:rPr lang="en-US" dirty="0" smtClean="0"/>
              <a:t>How did I do it…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87" y="1311275"/>
            <a:ext cx="6777317" cy="3508977"/>
          </a:xfrm>
        </p:spPr>
        <p:txBody>
          <a:bodyPr/>
          <a:lstStyle/>
          <a:p>
            <a:r>
              <a:rPr lang="en-US" dirty="0" smtClean="0"/>
              <a:t>I made sure I modeled </a:t>
            </a:r>
          </a:p>
          <a:p>
            <a:pPr marL="68580" indent="0">
              <a:buNone/>
            </a:pPr>
            <a:r>
              <a:rPr lang="en-US" dirty="0" smtClean="0"/>
              <a:t>discussion stems before </a:t>
            </a:r>
          </a:p>
          <a:p>
            <a:pPr marL="68580" indent="0">
              <a:buNone/>
            </a:pPr>
            <a:r>
              <a:rPr lang="en-US" dirty="0" smtClean="0"/>
              <a:t>expecting them to just do </a:t>
            </a:r>
          </a:p>
          <a:p>
            <a:pPr marL="68580" indent="0">
              <a:buNone/>
            </a:pPr>
            <a:r>
              <a:rPr lang="en-US" dirty="0" smtClean="0"/>
              <a:t>it on their own. Here are </a:t>
            </a:r>
          </a:p>
          <a:p>
            <a:pPr marL="68580" indent="0">
              <a:buNone/>
            </a:pPr>
            <a:r>
              <a:rPr lang="en-US" dirty="0" smtClean="0"/>
              <a:t>the meaningful discussion</a:t>
            </a:r>
          </a:p>
          <a:p>
            <a:pPr marL="68580" indent="0">
              <a:buNone/>
            </a:pPr>
            <a:r>
              <a:rPr lang="en-US" dirty="0" smtClean="0"/>
              <a:t>stems I used.</a:t>
            </a:r>
          </a:p>
          <a:p>
            <a:pPr algn="ctr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https://outlook.office.com/owa/service.svc/s/GetAttachmentThumbnail?id=AAMkADkwMDQxODhjLWIyOTUtNDZkOS1iZTFjLTZjN2JiOWUyMzE1ZABGAAAAAABQIrOLDDU9RaQ5rL43%2FOo2BwDetg5UlqRWRYo34J%2FMdEuiAAAAAEB1AAAT7esBgqrzQLH8qVzxTLE7AAAQcJsxAAABEgAQANHGwP18WlpFjOcULTWt6Zs%3D&amp;thumbnailType=2&amp;X-OWA-CANARY=XDPuoyESO0-_V927MWnlQ8DkWRu5ctQYx0P4-nfvW6VLJqfQnH-jnX9bPepTx_40zr4g3ez6g2Q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outlook.office.com/owa/service.svc/s/GetAttachmentThumbnail?id=AAMkADkwMDQxODhjLWIyOTUtNDZkOS1iZTFjLTZjN2JiOWUyMzE1ZABGAAAAAABQIrOLDDU9RaQ5rL43%2FOo2BwDetg5UlqRWRYo34J%2FMdEuiAAAAAEB1AAAT7esBgqrzQLH8qVzxTLE7AAAQcJsxAAABEgAQANHGwP18WlpFjOcULTWt6Zs%3D&amp;thumbnailType=2&amp;X-OWA-CANARY=XDPuoyESO0-_V927MWnlQ8DkWRu5ctQYx0P4-nfvW6VLJqfQnH-jnX9bPepTx_40zr4g3ez6g2Q.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s://outlook.office.com/owa/service.svc/s/GetAttachmentThumbnail?id=AAMkADkwMDQxODhjLWIyOTUtNDZkOS1iZTFjLTZjN2JiOWUyMzE1ZABGAAAAAABQIrOLDDU9RaQ5rL43%2FOo2BwDetg5UlqRWRYo34J%2FMdEuiAAAAAEB1AAAT7esBgqrzQLH8qVzxTLE7AAAUwZiCAAABEgAQAK2fC0WHuDhLpzRq5BecAlo%3D&amp;thumbnailType=2&amp;X-OWA-CANARY=BqTwBLelK0qCKcpssMZutVA2BDs-eNQYnW0gOuOcGdO76iqoVBnTtScmkEyoTzp7456aS-hE7T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442" y="1271645"/>
            <a:ext cx="3687958" cy="490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3535"/>
            <a:ext cx="7024744" cy="1143000"/>
          </a:xfrm>
        </p:spPr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245" y="1526535"/>
            <a:ext cx="6777317" cy="3508977"/>
          </a:xfrm>
        </p:spPr>
        <p:txBody>
          <a:bodyPr/>
          <a:lstStyle/>
          <a:p>
            <a:r>
              <a:rPr lang="en-US" dirty="0" smtClean="0"/>
              <a:t>I made sure that my students had engaging text, something they could actually discuss…text that would challenge the quality of each other’s reasoning. 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s://outlook.office.com/owa/service.svc/s/GetAttachmentThumbnail?id=AAMkADkwMDQxODhjLWIyOTUtNDZkOS1iZTFjLTZjN2JiOWUyMzE1ZABGAAAAAABQIrOLDDU9RaQ5rL43%2FOo2BwDetg5UlqRWRYo34J%2FMdEuiAAAAAEB1AAAT7esBgqrzQLH8qVzxTLE7AAASeYFNAAABEgAQABpy%2FqEyCkZLvAjFqFhw5YU%3D&amp;thumbnailType=2&amp;X-OWA-CANARY=dnZIGC-67EKbIz4ESSE1heAb1rNJddQYfTwdKJYioC9zYeQCI1AYnC4ZEMqRGqmZzjdTySJXHN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7295">
            <a:off x="1136180" y="3482914"/>
            <a:ext cx="3570168" cy="29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outlook.office.com/owa/service.svc/s/GetAttachmentThumbnail?id=AAMkADkwMDQxODhjLWIyOTUtNDZkOS1iZTFjLTZjN2JiOWUyMzE1ZABGAAAAAABQIrOLDDU9RaQ5rL43%2FOo2BwDetg5UlqRWRYo34J%2FMdEuiAAAAAEB1AAAT7esBgqrzQLH8qVzxTLE7AAASeYFOAAABEgAQANqjmXcr2d9Js8%2FE%2BK6TACI%3D&amp;thumbnailType=2&amp;X-OWA-CANARY=NcpmH5QQck-Z_TP9ddS-yxAdathJddQYjfvkADxIu1RAe7RW9XkBB-ybHumqffW0bDviu0gYjd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58175">
            <a:off x="5515189" y="2848345"/>
            <a:ext cx="2776591" cy="369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Engaging/rigorous text requires the students to…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risks while learning</a:t>
            </a:r>
          </a:p>
          <a:p>
            <a:r>
              <a:rPr lang="en-US" dirty="0" smtClean="0"/>
              <a:t>formulate their own thinking and support it – it’s not a right vs wrong</a:t>
            </a:r>
          </a:p>
          <a:p>
            <a:r>
              <a:rPr lang="en-US" dirty="0"/>
              <a:t>construct their own explanations and present an </a:t>
            </a:r>
            <a:r>
              <a:rPr lang="en-US" dirty="0" smtClean="0"/>
              <a:t>argument</a:t>
            </a:r>
          </a:p>
          <a:p>
            <a:r>
              <a:rPr lang="en-US" dirty="0"/>
              <a:t>p</a:t>
            </a:r>
            <a:r>
              <a:rPr lang="en-US" dirty="0" smtClean="0"/>
              <a:t>rovide evidence for their own claims</a:t>
            </a:r>
            <a:endParaRPr lang="en-US" dirty="0"/>
          </a:p>
          <a:p>
            <a:r>
              <a:rPr lang="en-US" dirty="0" smtClean="0"/>
              <a:t>test their own understanding</a:t>
            </a:r>
          </a:p>
          <a:p>
            <a:r>
              <a:rPr lang="en-US" dirty="0"/>
              <a:t>r</a:t>
            </a:r>
            <a:r>
              <a:rPr lang="en-US" dirty="0" smtClean="0"/>
              <a:t>eflect on how their thinking may have changed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From Students on Meaningful Discourse…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helps me because I have my thinking and my partner has their own thinking – we can put it together and extend our thinking. ~ </a:t>
            </a:r>
            <a:r>
              <a:rPr lang="en-US" b="1" dirty="0" smtClean="0"/>
              <a:t>Chance</a:t>
            </a:r>
          </a:p>
          <a:p>
            <a:r>
              <a:rPr lang="en-US" dirty="0" smtClean="0"/>
              <a:t>My partner gives me information to think about and helps me understand. ~ </a:t>
            </a:r>
            <a:r>
              <a:rPr lang="en-US" b="1" dirty="0" smtClean="0"/>
              <a:t>Karlie</a:t>
            </a:r>
          </a:p>
          <a:p>
            <a:r>
              <a:rPr lang="en-US" dirty="0" smtClean="0"/>
              <a:t>Partners have different thinking. They can give me new information and make me think more about the text. ~ Keaton</a:t>
            </a:r>
          </a:p>
          <a:p>
            <a:r>
              <a:rPr lang="en-US" dirty="0" smtClean="0"/>
              <a:t>If you don’t‘ know the answer your partner can share their thinking with you to help. ~ </a:t>
            </a:r>
            <a:r>
              <a:rPr lang="en-US" b="1" dirty="0" smtClean="0"/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396044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533400"/>
            <a:ext cx="7024744" cy="1143000"/>
          </a:xfrm>
        </p:spPr>
        <p:txBody>
          <a:bodyPr/>
          <a:lstStyle/>
          <a:p>
            <a:r>
              <a:rPr lang="en-US" dirty="0" smtClean="0"/>
              <a:t>I’m still trying to figure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024744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to help my students hold on to their thinking to remember and reuse it</a:t>
            </a:r>
          </a:p>
          <a:p>
            <a:r>
              <a:rPr lang="en-US" dirty="0" smtClean="0"/>
              <a:t>I would like to improve this component by showing my students multiple ways to hold </a:t>
            </a:r>
            <a:r>
              <a:rPr lang="en-US" smtClean="0"/>
              <a:t>on to their </a:t>
            </a:r>
            <a:r>
              <a:rPr lang="en-US" dirty="0" smtClean="0"/>
              <a:t>thinking beyond sticky notes…double column journals, graphic organizers, etc.</a:t>
            </a:r>
          </a:p>
          <a:p>
            <a:r>
              <a:rPr lang="en-US" dirty="0" smtClean="0"/>
              <a:t>Help students hold on to their thinking with coding when annotating – for example:</a:t>
            </a:r>
          </a:p>
          <a:p>
            <a:pPr marL="68580" indent="0">
              <a:buNone/>
            </a:pPr>
            <a:r>
              <a:rPr lang="en-US" dirty="0" smtClean="0"/>
              <a:t>TS – text to self	D - discuss</a:t>
            </a:r>
          </a:p>
          <a:p>
            <a:pPr marL="68580" indent="0">
              <a:buNone/>
            </a:pPr>
            <a:r>
              <a:rPr lang="en-US" dirty="0" smtClean="0"/>
              <a:t>TT text to text		RS – want to research more</a:t>
            </a:r>
          </a:p>
          <a:p>
            <a:pPr marL="68580" indent="0">
              <a:buNone/>
            </a:pPr>
            <a:r>
              <a:rPr lang="en-US" dirty="0" smtClean="0"/>
              <a:t>Huh? – confused	* - important part</a:t>
            </a:r>
          </a:p>
          <a:p>
            <a:pPr marL="68580" indent="0">
              <a:buNone/>
            </a:pPr>
            <a:r>
              <a:rPr lang="en-US" dirty="0" smtClean="0"/>
              <a:t>I - inference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568</TotalTime>
  <Words>493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Curlz MT</vt:lpstr>
      <vt:lpstr>Wingdings 2</vt:lpstr>
      <vt:lpstr>Austin</vt:lpstr>
      <vt:lpstr>Meaningful Discourse that Cultivates Understanding</vt:lpstr>
      <vt:lpstr>In the beginning…</vt:lpstr>
      <vt:lpstr>Just let it go… </vt:lpstr>
      <vt:lpstr>Now…   </vt:lpstr>
      <vt:lpstr>How did I do it… </vt:lpstr>
      <vt:lpstr>Next…</vt:lpstr>
      <vt:lpstr>Engaging/rigorous text requires the students to… </vt:lpstr>
      <vt:lpstr>Thoughts From Students on Meaningful Discourse…</vt:lpstr>
      <vt:lpstr>I’m still trying to figure out…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Discourse that Cultivates Understanding</dc:title>
  <dc:creator>admin</dc:creator>
  <cp:lastModifiedBy>Croft, Julie</cp:lastModifiedBy>
  <cp:revision>54</cp:revision>
  <dcterms:created xsi:type="dcterms:W3CDTF">2017-03-20T19:24:35Z</dcterms:created>
  <dcterms:modified xsi:type="dcterms:W3CDTF">2017-04-12T20:16:22Z</dcterms:modified>
</cp:coreProperties>
</file>